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86226153.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438912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4693457D-A454-7C10-82BB-724B467D1449}" name="Abdel-Azim, Ahmad Gamal" initials="AAAG" userId="S::ahmad_abdelazim@college.harvard.edu::c6a0fdc1-793c-403b-befe-3365e78f7c5c"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BD434A"/>
    <a:srgbClr val="CF4D53"/>
    <a:srgbClr val="E5EFFF"/>
    <a:srgbClr val="E5EDF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5923"/>
    <p:restoredTop sz="96327"/>
  </p:normalViewPr>
  <p:slideViewPr>
    <p:cSldViewPr snapToGrid="0" snapToObjects="1">
      <p:cViewPr>
        <p:scale>
          <a:sx n="59" d="100"/>
          <a:sy n="59" d="100"/>
        </p:scale>
        <p:origin x="-1912" y="-100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8/10/relationships/authors" Target="authors.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omments/modernComment_100_86226153.xml><?xml version="1.0" encoding="utf-8"?>
<p188:cmLst xmlns:a="http://schemas.openxmlformats.org/drawingml/2006/main" xmlns:r="http://schemas.openxmlformats.org/officeDocument/2006/relationships" xmlns:p188="http://schemas.microsoft.com/office/powerpoint/2018/8/main">
  <p188:cm id="{9026E47C-A74B-6D4C-9FD5-3338E90710D3}" authorId="{4693457D-A454-7C10-82BB-724B467D1449}" status="resolved" created="2022-04-26T18:06:25.510" complete="100000">
    <ac:txMkLst xmlns:ac="http://schemas.microsoft.com/office/drawing/2013/main/command">
      <pc:docMk xmlns:pc="http://schemas.microsoft.com/office/powerpoint/2013/main/command"/>
      <pc:sldMk xmlns:pc="http://schemas.microsoft.com/office/powerpoint/2013/main/command" cId="2250400083" sldId="256"/>
      <ac:spMk id="166" creationId="{D429C14E-8410-0EDA-B934-CBEF3CEC0277}"/>
      <ac:txMk cp="0" len="107">
        <ac:context len="109" hash="2316117763"/>
      </ac:txMk>
    </ac:txMkLst>
    <p188:replyLst>
      <p188:reply id="{EB61AB0D-8FBE-A748-A602-B7F163977551}" authorId="{4693457D-A454-7C10-82BB-724B467D1449}" created="2022-04-26T18:21:22.825">
        <p188:txBody>
          <a:bodyPr/>
          <a:lstStyle/>
          <a:p>
            <a:r>
              <a:rPr lang="en-US"/>
              <a:t>If u could define each model that would be good. Could even just be a 1-2 word title like “concentration-corrected”</a:t>
            </a:r>
          </a:p>
        </p188:txBody>
      </p188:reply>
    </p188:replyLst>
    <p188:txBody>
      <a:bodyPr/>
      <a:lstStyle/>
      <a:p>
        <a:r>
          <a:rPr lang="en-US"/>
          <a:t>Can u add a 1-2 sentence summary of the models here. Like where are these models used, what do they mean, etc. Just dont want it to seem like your slapping model equations here for no reason. </a:t>
        </a:r>
      </a:p>
    </p188:txBody>
  </p188:cm>
  <p188:cm id="{863D3853-67AB-3842-8333-EBE9326EE8BA}" authorId="{4693457D-A454-7C10-82BB-724B467D1449}" status="resolved" created="2022-04-26T18:08:14.484" complete="100000">
    <ac:txMkLst xmlns:ac="http://schemas.microsoft.com/office/drawing/2013/main/command">
      <pc:docMk xmlns:pc="http://schemas.microsoft.com/office/powerpoint/2013/main/command"/>
      <pc:sldMk xmlns:pc="http://schemas.microsoft.com/office/powerpoint/2013/main/command" cId="2250400083" sldId="256"/>
      <ac:spMk id="216" creationId="{35D3CCAA-F46B-65E4-83D7-D5F433A28890}"/>
      <ac:txMk cp="0" len="19">
        <ac:context len="20" hash="436912813"/>
      </ac:txMk>
    </ac:txMkLst>
    <p188:pos x="8456659" y="1284440"/>
    <p188:replyLst>
      <p188:reply id="{43531972-7FB5-B148-A043-5C6D57F3D900}" authorId="{4693457D-A454-7C10-82BB-724B467D1449}" created="2022-04-26T18:10:47.229">
        <p188:txBody>
          <a:bodyPr/>
          <a:lstStyle/>
          <a:p>
            <a:r>
              <a:rPr lang="en-US"/>
              <a:t>Referring to “implementation details”^</a:t>
            </a:r>
          </a:p>
        </p188:txBody>
      </p188:reply>
    </p188:replyLst>
    <p188:txBody>
      <a:bodyPr/>
      <a:lstStyle/>
      <a:p>
        <a:r>
          <a:rPr lang="en-US"/>
          <a:t>Not rly sure what this title means but I made it all caps cuz the rest of the titles are all caps.
</a:t>
        </a:r>
      </a:p>
    </p188:txBody>
  </p188:cm>
  <p188:cm id="{95CA96A7-02C4-F240-B6F7-E312CC0A09F8}" authorId="{4693457D-A454-7C10-82BB-724B467D1449}" created="2022-04-26T18:10:32.819">
    <ac:deMkLst xmlns:ac="http://schemas.microsoft.com/office/drawing/2013/main/command">
      <pc:docMk xmlns:pc="http://schemas.microsoft.com/office/powerpoint/2013/main/command"/>
      <pc:sldMk xmlns:pc="http://schemas.microsoft.com/office/powerpoint/2013/main/command" cId="2250400083" sldId="256"/>
      <ac:spMk id="216" creationId="{35D3CCAA-F46B-65E4-83D7-D5F433A28890}"/>
    </ac:deMkLst>
    <p188:txBody>
      <a:bodyPr/>
      <a:lstStyle/>
      <a:p>
        <a:r>
          <a:rPr lang="en-US"/>
          <a:t>Not rly sure if the line in the middle of the methods section is needed. Fine if u wanna include it but try not to “over-divide”</a:t>
        </a:r>
      </a:p>
    </p188:txBody>
  </p188:cm>
  <p188:cm id="{C0E6F3D0-D744-3F42-B058-AB6C43652253}" authorId="{4693457D-A454-7C10-82BB-724B467D1449}" status="resolved" created="2022-04-26T18:13:12.370" complete="100000">
    <ac:deMkLst xmlns:ac="http://schemas.microsoft.com/office/drawing/2013/main/command">
      <pc:docMk xmlns:pc="http://schemas.microsoft.com/office/powerpoint/2013/main/command"/>
      <pc:sldMk xmlns:pc="http://schemas.microsoft.com/office/powerpoint/2013/main/command" cId="2250400083" sldId="256"/>
      <ac:picMk id="51" creationId="{08E9DD67-4580-E2BB-19FA-BC32593A1270}"/>
    </ac:deMkLst>
    <p188:txBody>
      <a:bodyPr/>
      <a:lstStyle/>
      <a:p>
        <a:r>
          <a:rPr lang="en-US"/>
          <a:t>This is the only calibri text on the poster. Change font to TNR to keep consistent</a:t>
        </a:r>
      </a:p>
    </p188:txBody>
  </p188:cm>
  <p188:cm id="{A9466CB5-F4A0-B243-AC86-AAAF38FE96C9}" authorId="{4693457D-A454-7C10-82BB-724B467D1449}" status="resolved" created="2022-04-26T18:18:04.768" complete="100000">
    <ac:deMkLst xmlns:ac="http://schemas.microsoft.com/office/drawing/2013/main/command">
      <pc:docMk xmlns:pc="http://schemas.microsoft.com/office/powerpoint/2013/main/command"/>
      <pc:sldMk xmlns:pc="http://schemas.microsoft.com/office/powerpoint/2013/main/command" cId="2250400083" sldId="256"/>
      <ac:spMk id="167" creationId="{BD2CBD95-D9E2-AFDC-BD29-AF637BB5024D}"/>
    </ac:deMkLst>
    <p188:txBody>
      <a:bodyPr/>
      <a:lstStyle/>
      <a:p>
        <a:r>
          <a:rPr lang="en-US"/>
          <a:t>Why doesn’t this have a full figure title. Is it cuz u dont wanna make it figure 1 lol? If u dont wanna include a figure caption, u can also just add another sentence with the main takeaway. </a:t>
        </a:r>
      </a:p>
    </p188:txBody>
  </p188:cm>
  <p188:cm id="{1E93A01F-453C-004B-8AB7-77607DFC79B8}" authorId="{4693457D-A454-7C10-82BB-724B467D1449}" status="resolved" created="2022-04-26T18:22:36.838" complete="100000">
    <ac:deMkLst xmlns:ac="http://schemas.microsoft.com/office/drawing/2013/main/command">
      <pc:docMk xmlns:pc="http://schemas.microsoft.com/office/powerpoint/2013/main/command"/>
      <pc:sldMk xmlns:pc="http://schemas.microsoft.com/office/powerpoint/2013/main/command" cId="2250400083" sldId="256"/>
      <ac:picMk id="51" creationId="{08E9DD67-4580-E2BB-19FA-BC32593A1270}"/>
    </ac:deMkLst>
    <p188:replyLst>
      <p188:reply id="{52699C0C-39AE-744F-9200-C7433DA805EF}" authorId="{4693457D-A454-7C10-82BB-724B467D1449}" created="2022-04-26T18:23:08.706">
        <p188:txBody>
          <a:bodyPr/>
          <a:lstStyle/>
          <a:p>
            <a:r>
              <a:rPr lang="en-US"/>
              <a:t>Also the and prolly should be italicized when defining \epsilon_{ijk}</a:t>
            </a:r>
          </a:p>
        </p188:txBody>
      </p188:reply>
    </p188:replyLst>
    <p188:txBody>
      <a:bodyPr/>
      <a:lstStyle/>
      <a:p>
        <a:r>
          <a:rPr lang="en-US"/>
          <a:t>Typo when defining {t_k^\omega}. “… at time POINT k…”</a:t>
        </a:r>
      </a:p>
    </p188:txBody>
  </p188:cm>
</p188:cmLst>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E828EF-E6F0-8642-ACA8-607A4F39934B}" type="datetimeFigureOut">
              <a:rPr lang="en-US" smtClean="0"/>
              <a:t>4/26/22</a:t>
            </a:fld>
            <a:endParaRPr lang="en-US"/>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6ECBDF-EF1F-4047-909A-0170D838EA13}" type="slidenum">
              <a:rPr lang="en-US" smtClean="0"/>
              <a:t>‹#›</a:t>
            </a:fld>
            <a:endParaRPr lang="en-US"/>
          </a:p>
        </p:txBody>
      </p:sp>
    </p:spTree>
    <p:extLst>
      <p:ext uri="{BB962C8B-B14F-4D97-AF65-F5344CB8AC3E}">
        <p14:creationId xmlns:p14="http://schemas.microsoft.com/office/powerpoint/2010/main" val="425881027"/>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885950" y="1143000"/>
            <a:ext cx="30861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B6ECBDF-EF1F-4047-909A-0170D838EA13}" type="slidenum">
              <a:rPr lang="en-US" smtClean="0"/>
              <a:t>1</a:t>
            </a:fld>
            <a:endParaRPr lang="en-US"/>
          </a:p>
        </p:txBody>
      </p:sp>
    </p:spTree>
    <p:extLst>
      <p:ext uri="{BB962C8B-B14F-4D97-AF65-F5344CB8AC3E}">
        <p14:creationId xmlns:p14="http://schemas.microsoft.com/office/powerpoint/2010/main" val="7148310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7183123"/>
            <a:ext cx="37307520" cy="1528064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23053043"/>
            <a:ext cx="32918400" cy="10596877"/>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5AFE2F4-8F1A-8449-A17E-ED1FAF50A77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147049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AFE2F4-8F1A-8449-A17E-ED1FAF50A77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1960135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2336800"/>
            <a:ext cx="946404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2336800"/>
            <a:ext cx="2784348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AFE2F4-8F1A-8449-A17E-ED1FAF50A77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38967432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AFE2F4-8F1A-8449-A17E-ED1FAF50A77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2797901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10942333"/>
            <a:ext cx="37856160" cy="18257517"/>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9372573"/>
            <a:ext cx="37856160" cy="9601197"/>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5AFE2F4-8F1A-8449-A17E-ED1FAF50A77E}" type="datetimeFigureOut">
              <a:rPr lang="en-US" smtClean="0"/>
              <a:t>4/26/22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1704395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11684000"/>
            <a:ext cx="1865376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5AFE2F4-8F1A-8449-A17E-ED1FAF50A77E}" type="datetimeFigureOut">
              <a:rPr lang="en-US" smtClean="0"/>
              <a:t>4/26/22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2201143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336810"/>
            <a:ext cx="3785616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10759443"/>
            <a:ext cx="18568032"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6032480"/>
            <a:ext cx="18568032"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10759443"/>
            <a:ext cx="18659477" cy="5273037"/>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6032480"/>
            <a:ext cx="18659477"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5AFE2F4-8F1A-8449-A17E-ED1FAF50A77E}" type="datetimeFigureOut">
              <a:rPr lang="en-US" smtClean="0"/>
              <a:t>4/26/22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25237309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5AFE2F4-8F1A-8449-A17E-ED1FAF50A77E}" type="datetimeFigureOut">
              <a:rPr lang="en-US" smtClean="0"/>
              <a:t>4/26/22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1729860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AFE2F4-8F1A-8449-A17E-ED1FAF50A77E}" type="datetimeFigureOut">
              <a:rPr lang="en-US" smtClean="0"/>
              <a:t>4/26/22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2739078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6319530"/>
            <a:ext cx="22219920" cy="311912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5AFE2F4-8F1A-8449-A17E-ED1FAF50A77E}" type="datetimeFigureOut">
              <a:rPr lang="en-US" smtClean="0"/>
              <a:t>4/26/22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16224844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926080"/>
            <a:ext cx="14156054" cy="1024128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6319530"/>
            <a:ext cx="22219920" cy="311912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13167360"/>
            <a:ext cx="14156054" cy="24394163"/>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B5AFE2F4-8F1A-8449-A17E-ED1FAF50A77E}" type="datetimeFigureOut">
              <a:rPr lang="en-US" smtClean="0"/>
              <a:t>4/26/22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8BEFA17-8F93-154C-917C-CAE72B90B48A}" type="slidenum">
              <a:rPr lang="en-US" smtClean="0"/>
              <a:t>‹#›</a:t>
            </a:fld>
            <a:endParaRPr lang="en-US"/>
          </a:p>
        </p:txBody>
      </p:sp>
    </p:spTree>
    <p:extLst>
      <p:ext uri="{BB962C8B-B14F-4D97-AF65-F5344CB8AC3E}">
        <p14:creationId xmlns:p14="http://schemas.microsoft.com/office/powerpoint/2010/main" val="6967870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2336810"/>
            <a:ext cx="3785616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11684000"/>
            <a:ext cx="3785616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40680650"/>
            <a:ext cx="9875520" cy="2336800"/>
          </a:xfrm>
          <a:prstGeom prst="rect">
            <a:avLst/>
          </a:prstGeom>
        </p:spPr>
        <p:txBody>
          <a:bodyPr vert="horz" lIns="91440" tIns="45720" rIns="91440" bIns="45720" rtlCol="0" anchor="ctr"/>
          <a:lstStyle>
            <a:lvl1pPr algn="l">
              <a:defRPr sz="5760">
                <a:solidFill>
                  <a:schemeClr val="tx1">
                    <a:tint val="75000"/>
                  </a:schemeClr>
                </a:solidFill>
              </a:defRPr>
            </a:lvl1pPr>
          </a:lstStyle>
          <a:p>
            <a:fld id="{B5AFE2F4-8F1A-8449-A17E-ED1FAF50A77E}" type="datetimeFigureOut">
              <a:rPr lang="en-US" smtClean="0"/>
              <a:t>4/26/22</a:t>
            </a:fld>
            <a:endParaRPr lang="en-US"/>
          </a:p>
        </p:txBody>
      </p:sp>
      <p:sp>
        <p:nvSpPr>
          <p:cNvPr id="5" name="Footer Placeholder 4"/>
          <p:cNvSpPr>
            <a:spLocks noGrp="1"/>
          </p:cNvSpPr>
          <p:nvPr>
            <p:ph type="ftr" sz="quarter" idx="3"/>
          </p:nvPr>
        </p:nvSpPr>
        <p:spPr>
          <a:xfrm>
            <a:off x="14538960" y="40680650"/>
            <a:ext cx="14813280" cy="23368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40680650"/>
            <a:ext cx="9875520" cy="2336800"/>
          </a:xfrm>
          <a:prstGeom prst="rect">
            <a:avLst/>
          </a:prstGeom>
        </p:spPr>
        <p:txBody>
          <a:bodyPr vert="horz" lIns="91440" tIns="45720" rIns="91440" bIns="45720" rtlCol="0" anchor="ctr"/>
          <a:lstStyle>
            <a:lvl1pPr algn="r">
              <a:defRPr sz="5760">
                <a:solidFill>
                  <a:schemeClr val="tx1">
                    <a:tint val="75000"/>
                  </a:schemeClr>
                </a:solidFill>
              </a:defRPr>
            </a:lvl1pPr>
          </a:lstStyle>
          <a:p>
            <a:fld id="{38BEFA17-8F93-154C-917C-CAE72B90B48A}" type="slidenum">
              <a:rPr lang="en-US" smtClean="0"/>
              <a:t>‹#›</a:t>
            </a:fld>
            <a:endParaRPr lang="en-US"/>
          </a:p>
        </p:txBody>
      </p:sp>
    </p:spTree>
    <p:extLst>
      <p:ext uri="{BB962C8B-B14F-4D97-AF65-F5344CB8AC3E}">
        <p14:creationId xmlns:p14="http://schemas.microsoft.com/office/powerpoint/2010/main" val="3585332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jpeg"/><Relationship Id="rId13" Type="http://schemas.openxmlformats.org/officeDocument/2006/relationships/image" Target="../media/image10.png"/><Relationship Id="rId18" Type="http://schemas.openxmlformats.org/officeDocument/2006/relationships/image" Target="../media/image15.png"/><Relationship Id="rId3" Type="http://schemas.microsoft.com/office/2018/10/relationships/comments" Target="../comments/modernComment_100_86226153.xml"/><Relationship Id="rId21" Type="http://schemas.openxmlformats.org/officeDocument/2006/relationships/image" Target="../media/image18.png"/><Relationship Id="rId7" Type="http://schemas.openxmlformats.org/officeDocument/2006/relationships/image" Target="../media/image4.png"/><Relationship Id="rId12" Type="http://schemas.openxmlformats.org/officeDocument/2006/relationships/image" Target="../media/image9.png"/><Relationship Id="rId17" Type="http://schemas.openxmlformats.org/officeDocument/2006/relationships/image" Target="../media/image14.png"/><Relationship Id="rId2" Type="http://schemas.openxmlformats.org/officeDocument/2006/relationships/notesSlide" Target="../notesSlides/notesSlide1.xml"/><Relationship Id="rId16" Type="http://schemas.openxmlformats.org/officeDocument/2006/relationships/image" Target="../media/image13.png"/><Relationship Id="rId20" Type="http://schemas.openxmlformats.org/officeDocument/2006/relationships/image" Target="../media/image17.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png"/><Relationship Id="rId15" Type="http://schemas.openxmlformats.org/officeDocument/2006/relationships/image" Target="../media/image12.jpg"/><Relationship Id="rId10" Type="http://schemas.openxmlformats.org/officeDocument/2006/relationships/image" Target="../media/image7.png"/><Relationship Id="rId19" Type="http://schemas.openxmlformats.org/officeDocument/2006/relationships/image" Target="../media/image16.png"/><Relationship Id="rId4" Type="http://schemas.openxmlformats.org/officeDocument/2006/relationships/image" Target="../media/image1.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E5F5D8B2-3DA9-518E-3C7F-41FB29DEEF7A}"/>
              </a:ext>
            </a:extLst>
          </p:cNvPr>
          <p:cNvGrpSpPr/>
          <p:nvPr/>
        </p:nvGrpSpPr>
        <p:grpSpPr>
          <a:xfrm>
            <a:off x="0" y="18818940"/>
            <a:ext cx="10433630" cy="7473754"/>
            <a:chOff x="0" y="18387140"/>
            <a:chExt cx="10433630" cy="7473754"/>
          </a:xfrm>
        </p:grpSpPr>
        <p:pic>
          <p:nvPicPr>
            <p:cNvPr id="225" name="Picture 224">
              <a:extLst>
                <a:ext uri="{FF2B5EF4-FFF2-40B4-BE49-F238E27FC236}">
                  <a16:creationId xmlns:a16="http://schemas.microsoft.com/office/drawing/2014/main" id="{5941B71D-2390-DF47-807C-982BBCCD69F0}"/>
                </a:ext>
              </a:extLst>
            </p:cNvPr>
            <p:cNvPicPr>
              <a:picLocks noChangeAspect="1"/>
            </p:cNvPicPr>
            <p:nvPr/>
          </p:nvPicPr>
          <p:blipFill>
            <a:blip r:embed="rId4"/>
            <a:stretch>
              <a:fillRect/>
            </a:stretch>
          </p:blipFill>
          <p:spPr>
            <a:xfrm>
              <a:off x="0" y="18387140"/>
              <a:ext cx="10327592" cy="7457232"/>
            </a:xfrm>
            <a:prstGeom prst="rect">
              <a:avLst/>
            </a:prstGeom>
          </p:spPr>
        </p:pic>
        <p:sp>
          <p:nvSpPr>
            <p:cNvPr id="111" name="TextBox 110">
              <a:extLst>
                <a:ext uri="{FF2B5EF4-FFF2-40B4-BE49-F238E27FC236}">
                  <a16:creationId xmlns:a16="http://schemas.microsoft.com/office/drawing/2014/main" id="{E52C0297-0F02-488A-D720-9EB792581D4F}"/>
                </a:ext>
              </a:extLst>
            </p:cNvPr>
            <p:cNvSpPr txBox="1"/>
            <p:nvPr/>
          </p:nvSpPr>
          <p:spPr>
            <a:xfrm>
              <a:off x="7086599" y="25399229"/>
              <a:ext cx="3347031" cy="461665"/>
            </a:xfrm>
            <a:prstGeom prst="rect">
              <a:avLst/>
            </a:prstGeom>
            <a:solidFill>
              <a:schemeClr val="bg1"/>
            </a:solidFill>
            <a:ln>
              <a:noFill/>
            </a:ln>
          </p:spPr>
          <p:txBody>
            <a:bodyPr wrap="square" rtlCol="0">
              <a:spAutoFit/>
            </a:bodyPr>
            <a:lstStyle/>
            <a:p>
              <a:pPr algn="ctr" defTabSz="4388825"/>
              <a:endParaRPr lang="en-US" sz="2400" dirty="0">
                <a:solidFill>
                  <a:schemeClr val="accent1">
                    <a:lumMod val="75000"/>
                  </a:schemeClr>
                </a:solidFill>
                <a:latin typeface="Times New Roman" panose="02020603050405020304" pitchFamily="18" charset="0"/>
                <a:cs typeface="Times New Roman" panose="02020603050405020304" pitchFamily="18" charset="0"/>
              </a:endParaRPr>
            </a:p>
          </p:txBody>
        </p:sp>
      </p:grpSp>
      <p:sp>
        <p:nvSpPr>
          <p:cNvPr id="176" name="Rectangle 175">
            <a:extLst>
              <a:ext uri="{FF2B5EF4-FFF2-40B4-BE49-F238E27FC236}">
                <a16:creationId xmlns:a16="http://schemas.microsoft.com/office/drawing/2014/main" id="{A7110B2F-82A1-3E4D-9FF7-AAFAE4DD9621}"/>
              </a:ext>
            </a:extLst>
          </p:cNvPr>
          <p:cNvSpPr/>
          <p:nvPr/>
        </p:nvSpPr>
        <p:spPr>
          <a:xfrm>
            <a:off x="0" y="-246185"/>
            <a:ext cx="43891199" cy="4780085"/>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Title 1">
            <a:extLst>
              <a:ext uri="{FF2B5EF4-FFF2-40B4-BE49-F238E27FC236}">
                <a16:creationId xmlns:a16="http://schemas.microsoft.com/office/drawing/2014/main" id="{5E38AE71-B4F3-F645-B102-CF321E061E95}"/>
              </a:ext>
            </a:extLst>
          </p:cNvPr>
          <p:cNvSpPr txBox="1">
            <a:spLocks/>
          </p:cNvSpPr>
          <p:nvPr/>
        </p:nvSpPr>
        <p:spPr>
          <a:xfrm>
            <a:off x="1187772" y="538159"/>
            <a:ext cx="41596697" cy="2443189"/>
          </a:xfrm>
          <a:prstGeom prst="rect">
            <a:avLst/>
          </a:prstGeom>
        </p:spPr>
        <p:txBody>
          <a:bodyPr lIns="91436" tIns="45717" rIns="91436" bIns="45717" anchor="ctr" anchorCtr="0"/>
          <a:lstStyle>
            <a:lvl1pPr algn="ctr" defTabSz="4388900" rtl="0" eaLnBrk="1" latinLnBrk="0" hangingPunct="1">
              <a:spcBef>
                <a:spcPct val="0"/>
              </a:spcBef>
              <a:buNone/>
              <a:defRPr sz="8800" b="1" kern="1200">
                <a:solidFill>
                  <a:schemeClr val="bg2"/>
                </a:solidFill>
                <a:latin typeface="Trebuchet MS" pitchFamily="34" charset="0"/>
                <a:ea typeface="+mj-ea"/>
                <a:cs typeface="+mj-cs"/>
              </a:defRPr>
            </a:lvl1pPr>
          </a:lstStyle>
          <a:p>
            <a:pPr defTabSz="4388825">
              <a:defRPr/>
            </a:pPr>
            <a:r>
              <a:rPr lang="en-US" dirty="0">
                <a:solidFill>
                  <a:sysClr val="window" lastClr="FFFFFF"/>
                </a:solidFill>
                <a:latin typeface="Times New Roman" panose="02020603050405020304" pitchFamily="18" charset="0"/>
                <a:cs typeface="Times New Roman" panose="02020603050405020304" pitchFamily="18" charset="0"/>
              </a:rPr>
              <a:t>Modeling Quorum Sensing Cycles in</a:t>
            </a:r>
            <a:r>
              <a:rPr lang="en-US" i="1" dirty="0">
                <a:solidFill>
                  <a:sysClr val="window" lastClr="FFFFFF"/>
                </a:solidFill>
                <a:latin typeface="Times New Roman" panose="02020603050405020304" pitchFamily="18" charset="0"/>
                <a:cs typeface="Times New Roman" panose="02020603050405020304" pitchFamily="18" charset="0"/>
              </a:rPr>
              <a:t> P. aeruginosa </a:t>
            </a:r>
            <a:r>
              <a:rPr lang="en-US" dirty="0">
                <a:solidFill>
                  <a:sysClr val="window" lastClr="FFFFFF"/>
                </a:solidFill>
                <a:latin typeface="Times New Roman" panose="02020603050405020304" pitchFamily="18" charset="0"/>
                <a:cs typeface="Times New Roman" panose="02020603050405020304" pitchFamily="18" charset="0"/>
              </a:rPr>
              <a:t>using Longitudinal Approaches by Measuring Gene Expression</a:t>
            </a:r>
          </a:p>
        </p:txBody>
      </p:sp>
      <p:sp>
        <p:nvSpPr>
          <p:cNvPr id="93" name="Text Placeholder 6">
            <a:extLst>
              <a:ext uri="{FF2B5EF4-FFF2-40B4-BE49-F238E27FC236}">
                <a16:creationId xmlns:a16="http://schemas.microsoft.com/office/drawing/2014/main" id="{E8DD90C4-0D92-FF46-B402-09BEBC8E90F1}"/>
              </a:ext>
            </a:extLst>
          </p:cNvPr>
          <p:cNvSpPr txBox="1">
            <a:spLocks/>
          </p:cNvSpPr>
          <p:nvPr/>
        </p:nvSpPr>
        <p:spPr>
          <a:xfrm>
            <a:off x="145473" y="4837536"/>
            <a:ext cx="10510804"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BACKGROUND</a:t>
            </a:r>
          </a:p>
        </p:txBody>
      </p:sp>
      <p:sp>
        <p:nvSpPr>
          <p:cNvPr id="94" name="Text Placeholder 7">
            <a:extLst>
              <a:ext uri="{FF2B5EF4-FFF2-40B4-BE49-F238E27FC236}">
                <a16:creationId xmlns:a16="http://schemas.microsoft.com/office/drawing/2014/main" id="{863BB103-AD47-774B-9C8A-8FF9DD70AE33}"/>
              </a:ext>
            </a:extLst>
          </p:cNvPr>
          <p:cNvSpPr txBox="1">
            <a:spLocks/>
          </p:cNvSpPr>
          <p:nvPr/>
        </p:nvSpPr>
        <p:spPr>
          <a:xfrm>
            <a:off x="11296891" y="5690523"/>
            <a:ext cx="10613985" cy="555842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defTabSz="4388825">
              <a:lnSpc>
                <a:spcPts val="3620"/>
              </a:lnSpc>
              <a:defRPr/>
            </a:pPr>
            <a:r>
              <a:rPr lang="en-US" sz="3200" b="1" dirty="0">
                <a:solidFill>
                  <a:schemeClr val="accent1">
                    <a:lumMod val="75000"/>
                  </a:schemeClr>
                </a:solidFill>
                <a:latin typeface="Times New Roman" panose="02020603050405020304" pitchFamily="18" charset="0"/>
                <a:cs typeface="Times New Roman" panose="02020603050405020304" pitchFamily="18" charset="0"/>
              </a:rPr>
              <a:t>Inhibition Strains (Validation)</a:t>
            </a:r>
          </a:p>
          <a:p>
            <a:pPr marL="285745" indent="-285745" defTabSz="4388825">
              <a:lnSpc>
                <a:spcPts val="3620"/>
              </a:lnSpc>
              <a:buFont typeface="Arial" pitchFamily="34" charset="0"/>
              <a:buChar char="•"/>
              <a:defRPr/>
            </a:pPr>
            <a:r>
              <a:rPr lang="en-US" sz="2600" dirty="0">
                <a:solidFill>
                  <a:sysClr val="windowText" lastClr="000000"/>
                </a:solidFill>
                <a:latin typeface="Times New Roman" panose="02020603050405020304" pitchFamily="18" charset="0"/>
                <a:cs typeface="Times New Roman" panose="02020603050405020304" pitchFamily="18" charset="0"/>
              </a:rPr>
              <a:t>Introduce plasmid with GFP (green fluorescent protein) tagged to </a:t>
            </a:r>
            <a:r>
              <a:rPr lang="en-US" sz="2600" i="1" dirty="0">
                <a:solidFill>
                  <a:sysClr val="windowText" lastClr="000000"/>
                </a:solidFill>
                <a:latin typeface="Times New Roman" panose="02020603050405020304" pitchFamily="18" charset="0"/>
                <a:cs typeface="Times New Roman" panose="02020603050405020304" pitchFamily="18" charset="0"/>
              </a:rPr>
              <a:t>pqsA </a:t>
            </a:r>
          </a:p>
          <a:p>
            <a:pPr marL="914384" lvl="1" indent="-457193" defTabSz="4388825">
              <a:lnSpc>
                <a:spcPts val="3620"/>
              </a:lnSpc>
              <a:buFont typeface="Courier New" panose="02070309020205020404" pitchFamily="49" charset="0"/>
              <a:buChar char="o"/>
              <a:defRPr/>
            </a:pPr>
            <a:r>
              <a:rPr lang="en-US" sz="2600" dirty="0">
                <a:solidFill>
                  <a:sysClr val="windowText" lastClr="000000"/>
                </a:solidFill>
                <a:latin typeface="Times New Roman" panose="02020603050405020304" pitchFamily="18" charset="0"/>
                <a:cs typeface="Times New Roman" panose="02020603050405020304" pitchFamily="18" charset="0"/>
              </a:rPr>
              <a:t>pqsA plays a significant role in QS</a:t>
            </a:r>
          </a:p>
          <a:p>
            <a:pPr marL="285745" indent="-285745" defTabSz="4388825">
              <a:lnSpc>
                <a:spcPts val="3620"/>
              </a:lnSpc>
              <a:buFont typeface="Arial" pitchFamily="34" charset="0"/>
              <a:buChar char="•"/>
              <a:defRPr/>
            </a:pPr>
            <a:r>
              <a:rPr lang="en-US" sz="2600" dirty="0">
                <a:solidFill>
                  <a:sysClr val="windowText" lastClr="000000"/>
                </a:solidFill>
                <a:latin typeface="Times New Roman" panose="02020603050405020304" pitchFamily="18" charset="0"/>
                <a:cs typeface="Times New Roman" panose="02020603050405020304" pitchFamily="18" charset="0"/>
              </a:rPr>
              <a:t>4 different concentrations of M64 were used to interrupt QS </a:t>
            </a:r>
          </a:p>
          <a:p>
            <a:pPr marL="914384" lvl="1" indent="-457193" defTabSz="4388825">
              <a:lnSpc>
                <a:spcPts val="3620"/>
              </a:lnSpc>
              <a:buFont typeface="Courier New" panose="02070309020205020404" pitchFamily="49" charset="0"/>
              <a:buChar char="o"/>
              <a:defRPr/>
            </a:pPr>
            <a:r>
              <a:rPr lang="en-US" sz="2600" dirty="0">
                <a:solidFill>
                  <a:sysClr val="windowText" lastClr="000000"/>
                </a:solidFill>
                <a:latin typeface="Times New Roman" panose="02020603050405020304" pitchFamily="18" charset="0"/>
                <a:cs typeface="Times New Roman" panose="02020603050405020304" pitchFamily="18" charset="0"/>
              </a:rPr>
              <a:t>M64 inhibits MvfR, and thus interrupts the QS cycle </a:t>
            </a:r>
          </a:p>
          <a:p>
            <a:pPr marL="285745" indent="-285745" defTabSz="4388825">
              <a:lnSpc>
                <a:spcPts val="3620"/>
              </a:lnSpc>
              <a:buFont typeface="Arial" pitchFamily="34" charset="0"/>
              <a:buChar char="•"/>
              <a:defRPr/>
            </a:pPr>
            <a:r>
              <a:rPr lang="en-US" sz="2600" dirty="0">
                <a:solidFill>
                  <a:sysClr val="windowText" lastClr="000000"/>
                </a:solidFill>
                <a:latin typeface="Times New Roman" panose="02020603050405020304" pitchFamily="18" charset="0"/>
                <a:cs typeface="Times New Roman" panose="02020603050405020304" pitchFamily="18" charset="0"/>
              </a:rPr>
              <a:t>8 replicates were used for each concentration of M64 inhibitor </a:t>
            </a:r>
          </a:p>
          <a:p>
            <a:pPr marL="457193" indent="-457193" defTabSz="4388825">
              <a:lnSpc>
                <a:spcPts val="3620"/>
              </a:lnSpc>
              <a:buFont typeface="Arial" pitchFamily="34" charset="0"/>
              <a:buChar char="•"/>
              <a:defRPr/>
            </a:pPr>
            <a:r>
              <a:rPr lang="en-US" sz="2600" dirty="0">
                <a:solidFill>
                  <a:sysClr val="windowText" lastClr="000000"/>
                </a:solidFill>
                <a:latin typeface="Times New Roman" panose="02020603050405020304" pitchFamily="18" charset="0"/>
                <a:cs typeface="Times New Roman" panose="02020603050405020304" pitchFamily="18" charset="0"/>
              </a:rPr>
              <a:t>All replicates (in a 96-well plate) were placed in a plate reader for 18 hours, collecting fluorescence and absorbance (OD) data for each well every 20 minutes</a:t>
            </a:r>
          </a:p>
          <a:p>
            <a:pPr defTabSz="4388825">
              <a:defRPr/>
            </a:pPr>
            <a:endParaRPr lang="en-US" dirty="0">
              <a:solidFill>
                <a:sysClr val="windowText" lastClr="000000"/>
              </a:solidFill>
            </a:endParaRPr>
          </a:p>
        </p:txBody>
      </p:sp>
      <p:sp>
        <p:nvSpPr>
          <p:cNvPr id="95" name="Text Placeholder 8">
            <a:extLst>
              <a:ext uri="{FF2B5EF4-FFF2-40B4-BE49-F238E27FC236}">
                <a16:creationId xmlns:a16="http://schemas.microsoft.com/office/drawing/2014/main" id="{F85E5539-4709-8847-AF84-58E5F227A859}"/>
              </a:ext>
            </a:extLst>
          </p:cNvPr>
          <p:cNvSpPr txBox="1">
            <a:spLocks/>
          </p:cNvSpPr>
          <p:nvPr/>
        </p:nvSpPr>
        <p:spPr>
          <a:xfrm>
            <a:off x="10858500" y="4836943"/>
            <a:ext cx="22174200"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METHODS</a:t>
            </a:r>
          </a:p>
        </p:txBody>
      </p:sp>
      <p:sp>
        <p:nvSpPr>
          <p:cNvPr id="96" name="Text Placeholder 10">
            <a:extLst>
              <a:ext uri="{FF2B5EF4-FFF2-40B4-BE49-F238E27FC236}">
                <a16:creationId xmlns:a16="http://schemas.microsoft.com/office/drawing/2014/main" id="{515EC765-2901-DD40-A08B-EE3BB386151F}"/>
              </a:ext>
            </a:extLst>
          </p:cNvPr>
          <p:cNvSpPr txBox="1">
            <a:spLocks/>
          </p:cNvSpPr>
          <p:nvPr/>
        </p:nvSpPr>
        <p:spPr>
          <a:xfrm>
            <a:off x="10858500" y="19041419"/>
            <a:ext cx="22174200"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RESULTS</a:t>
            </a:r>
          </a:p>
        </p:txBody>
      </p:sp>
      <p:sp>
        <p:nvSpPr>
          <p:cNvPr id="97" name="Text Placeholder 11">
            <a:extLst>
              <a:ext uri="{FF2B5EF4-FFF2-40B4-BE49-F238E27FC236}">
                <a16:creationId xmlns:a16="http://schemas.microsoft.com/office/drawing/2014/main" id="{F82FEE34-8C62-FD45-B7EE-0F9DF3CD8138}"/>
              </a:ext>
            </a:extLst>
          </p:cNvPr>
          <p:cNvSpPr txBox="1">
            <a:spLocks/>
          </p:cNvSpPr>
          <p:nvPr/>
        </p:nvSpPr>
        <p:spPr>
          <a:xfrm>
            <a:off x="33185100" y="17800462"/>
            <a:ext cx="10527680"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CONCLUSIONS</a:t>
            </a:r>
          </a:p>
        </p:txBody>
      </p:sp>
      <p:sp>
        <p:nvSpPr>
          <p:cNvPr id="98" name="Text Placeholder 12">
            <a:extLst>
              <a:ext uri="{FF2B5EF4-FFF2-40B4-BE49-F238E27FC236}">
                <a16:creationId xmlns:a16="http://schemas.microsoft.com/office/drawing/2014/main" id="{97DB062C-1E96-FE40-9A24-E9B3C3228A94}"/>
              </a:ext>
            </a:extLst>
          </p:cNvPr>
          <p:cNvSpPr txBox="1">
            <a:spLocks/>
          </p:cNvSpPr>
          <p:nvPr/>
        </p:nvSpPr>
        <p:spPr>
          <a:xfrm>
            <a:off x="33390656" y="18466563"/>
            <a:ext cx="10201275" cy="7959080"/>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457193" indent="-457193">
              <a:buFont typeface="Arial" pitchFamily="34" charset="0"/>
              <a:buChar char="•"/>
            </a:pPr>
            <a:r>
              <a:rPr lang="en-US" sz="2600" dirty="0">
                <a:latin typeface="Times New Roman" panose="02020603050405020304" pitchFamily="18" charset="0"/>
                <a:cs typeface="Times New Roman" panose="02020603050405020304" pitchFamily="18" charset="0"/>
              </a:rPr>
              <a:t>A Longitudinal Quorum Sensing Modeling approach (</a:t>
            </a:r>
            <a:r>
              <a:rPr lang="en-US" sz="2600" b="1" dirty="0">
                <a:latin typeface="Times New Roman" panose="02020603050405020304" pitchFamily="18" charset="0"/>
                <a:cs typeface="Times New Roman" panose="02020603050405020304" pitchFamily="18" charset="0"/>
              </a:rPr>
              <a:t>LQSM</a:t>
            </a:r>
            <a:r>
              <a:rPr lang="en-US" sz="2600" dirty="0">
                <a:latin typeface="Times New Roman" panose="02020603050405020304" pitchFamily="18" charset="0"/>
                <a:cs typeface="Times New Roman" panose="02020603050405020304" pitchFamily="18" charset="0"/>
              </a:rPr>
              <a:t>) was developed and validated using multiple concentrations of M64, a QS inhibitor.</a:t>
            </a:r>
          </a:p>
          <a:p>
            <a:endParaRPr lang="en-US" sz="800" dirty="0">
              <a:latin typeface="Times New Roman" panose="02020603050405020304" pitchFamily="18" charset="0"/>
              <a:cs typeface="Times New Roman" panose="02020603050405020304" pitchFamily="18" charset="0"/>
            </a:endParaRPr>
          </a:p>
          <a:p>
            <a:pPr marL="457193" indent="-457193">
              <a:buFont typeface="Arial" pitchFamily="34" charset="0"/>
              <a:buChar char="•"/>
            </a:pPr>
            <a:r>
              <a:rPr lang="en-US" sz="2600" dirty="0">
                <a:latin typeface="Times New Roman" panose="02020603050405020304" pitchFamily="18" charset="0"/>
                <a:cs typeface="Times New Roman" panose="02020603050405020304" pitchFamily="18" charset="0"/>
              </a:rPr>
              <a:t>The approach was successfully implemented to bacterial strains with a variety of gene deletions that impact QS. Gene deletions were prioritized according to their QS activity which shows the importance of each gene to the QS cycle in </a:t>
            </a:r>
            <a:r>
              <a:rPr lang="en-US" sz="2600" i="1" dirty="0">
                <a:latin typeface="Times New Roman" panose="02020603050405020304" pitchFamily="18" charset="0"/>
                <a:cs typeface="Times New Roman" panose="02020603050405020304" pitchFamily="18" charset="0"/>
              </a:rPr>
              <a:t>P. aeruginosa.</a:t>
            </a:r>
          </a:p>
          <a:p>
            <a:endParaRPr lang="en-US" sz="800" dirty="0">
              <a:latin typeface="Times New Roman" panose="02020603050405020304" pitchFamily="18" charset="0"/>
              <a:cs typeface="Times New Roman" panose="02020603050405020304" pitchFamily="18" charset="0"/>
            </a:endParaRPr>
          </a:p>
          <a:p>
            <a:pPr marL="457193" indent="-457193">
              <a:buFont typeface="Arial" pitchFamily="34" charset="0"/>
              <a:buChar char="•"/>
            </a:pPr>
            <a:r>
              <a:rPr lang="en-US" sz="2600" dirty="0">
                <a:latin typeface="Times New Roman" panose="02020603050405020304" pitchFamily="18" charset="0"/>
                <a:cs typeface="Times New Roman" panose="02020603050405020304" pitchFamily="18" charset="0"/>
              </a:rPr>
              <a:t>It is shown that raw fluorescence data, even though collected almost continuously overtime, may still give wrong conclusions if it is not statistically adjusted for important covariates such as bacterial growth.</a:t>
            </a:r>
          </a:p>
          <a:p>
            <a:pPr marL="457193" indent="-457193">
              <a:buFont typeface="Arial" pitchFamily="34" charset="0"/>
              <a:buChar char="•"/>
            </a:pPr>
            <a:endParaRPr lang="en-US" sz="800" dirty="0">
              <a:latin typeface="Times New Roman" panose="02020603050405020304" pitchFamily="18" charset="0"/>
              <a:cs typeface="Times New Roman" panose="02020603050405020304" pitchFamily="18" charset="0"/>
            </a:endParaRPr>
          </a:p>
          <a:p>
            <a:pPr marL="457193" indent="-457193">
              <a:buFont typeface="Arial" pitchFamily="34" charset="0"/>
              <a:buChar char="•"/>
            </a:pPr>
            <a:r>
              <a:rPr lang="en-US" sz="2600" dirty="0">
                <a:latin typeface="Times New Roman" panose="02020603050405020304" pitchFamily="18" charset="0"/>
                <a:cs typeface="Times New Roman" panose="02020603050405020304" pitchFamily="18" charset="0"/>
              </a:rPr>
              <a:t>It is recommended that </a:t>
            </a:r>
            <a:r>
              <a:rPr lang="en-US" sz="2600" b="1" dirty="0">
                <a:latin typeface="Times New Roman" panose="02020603050405020304" pitchFamily="18" charset="0"/>
                <a:cs typeface="Times New Roman" panose="02020603050405020304" pitchFamily="18" charset="0"/>
              </a:rPr>
              <a:t>LQSM</a:t>
            </a:r>
            <a:r>
              <a:rPr lang="en-US" sz="2600" dirty="0">
                <a:latin typeface="Times New Roman" panose="02020603050405020304" pitchFamily="18" charset="0"/>
                <a:cs typeface="Times New Roman" panose="02020603050405020304" pitchFamily="18" charset="0"/>
              </a:rPr>
              <a:t> is to be integrated in the software of </a:t>
            </a:r>
            <a:r>
              <a:rPr lang="en-US" sz="2600" b="1" dirty="0">
                <a:latin typeface="Times New Roman" panose="02020603050405020304" pitchFamily="18" charset="0"/>
                <a:cs typeface="Times New Roman" panose="02020603050405020304" pitchFamily="18" charset="0"/>
              </a:rPr>
              <a:t>medical and laboratory devices </a:t>
            </a:r>
            <a:r>
              <a:rPr lang="en-US" sz="2600" dirty="0">
                <a:latin typeface="Times New Roman" panose="02020603050405020304" pitchFamily="18" charset="0"/>
                <a:cs typeface="Times New Roman" panose="02020603050405020304" pitchFamily="18" charset="0"/>
              </a:rPr>
              <a:t>that collect data through time.</a:t>
            </a:r>
          </a:p>
          <a:p>
            <a:endParaRPr lang="en-US" sz="800" dirty="0">
              <a:latin typeface="Times New Roman" panose="02020603050405020304" pitchFamily="18" charset="0"/>
              <a:cs typeface="Times New Roman" panose="02020603050405020304" pitchFamily="18" charset="0"/>
            </a:endParaRPr>
          </a:p>
          <a:p>
            <a:pPr marL="457193" indent="-457193">
              <a:buFont typeface="Arial" pitchFamily="34" charset="0"/>
              <a:buChar char="•"/>
            </a:pPr>
            <a:r>
              <a:rPr lang="en-US" sz="2800" dirty="0">
                <a:latin typeface="Times New Roman" panose="02020603050405020304" pitchFamily="18" charset="0"/>
                <a:cs typeface="Times New Roman" panose="02020603050405020304" pitchFamily="18" charset="0"/>
              </a:rPr>
              <a:t>The cross-sectional approach gives conflicting conclusions about the importance of gene deletions in the quorum sensing pathway</a:t>
            </a:r>
          </a:p>
          <a:p>
            <a:r>
              <a:rPr lang="en-US" sz="2800" dirty="0">
                <a:latin typeface="Times New Roman" panose="02020603050405020304" pitchFamily="18" charset="0"/>
                <a:cs typeface="Times New Roman" panose="02020603050405020304" pitchFamily="18" charset="0"/>
              </a:rPr>
              <a:t> </a:t>
            </a:r>
          </a:p>
        </p:txBody>
      </p:sp>
      <p:sp>
        <p:nvSpPr>
          <p:cNvPr id="99" name="Text Placeholder 13">
            <a:extLst>
              <a:ext uri="{FF2B5EF4-FFF2-40B4-BE49-F238E27FC236}">
                <a16:creationId xmlns:a16="http://schemas.microsoft.com/office/drawing/2014/main" id="{F2BC5CA7-594B-CF4B-A840-EC95330E0CD1}"/>
              </a:ext>
            </a:extLst>
          </p:cNvPr>
          <p:cNvSpPr txBox="1">
            <a:spLocks/>
          </p:cNvSpPr>
          <p:nvPr/>
        </p:nvSpPr>
        <p:spPr>
          <a:xfrm>
            <a:off x="33185101" y="25736316"/>
            <a:ext cx="10527680"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FUTURE RESEARCH</a:t>
            </a:r>
          </a:p>
        </p:txBody>
      </p:sp>
      <p:sp>
        <p:nvSpPr>
          <p:cNvPr id="100" name="Text Placeholder 14">
            <a:extLst>
              <a:ext uri="{FF2B5EF4-FFF2-40B4-BE49-F238E27FC236}">
                <a16:creationId xmlns:a16="http://schemas.microsoft.com/office/drawing/2014/main" id="{A083AE65-839D-FA45-951C-1A1D445E02B7}"/>
              </a:ext>
            </a:extLst>
          </p:cNvPr>
          <p:cNvSpPr txBox="1">
            <a:spLocks/>
          </p:cNvSpPr>
          <p:nvPr/>
        </p:nvSpPr>
        <p:spPr>
          <a:xfrm>
            <a:off x="33336954" y="26535355"/>
            <a:ext cx="10201275" cy="6976247"/>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457193" indent="-457193">
              <a:spcBef>
                <a:spcPts val="1000"/>
              </a:spcBef>
              <a:buFont typeface="Arial" pitchFamily="34" charset="0"/>
              <a:buChar char="•"/>
            </a:pPr>
            <a:r>
              <a:rPr lang="en-US" sz="2600" dirty="0">
                <a:latin typeface="Times New Roman" panose="02020603050405020304" pitchFamily="18" charset="0"/>
                <a:cs typeface="Times New Roman" panose="02020603050405020304" pitchFamily="18" charset="0"/>
              </a:rPr>
              <a:t>Suppress the expression of QS in </a:t>
            </a:r>
            <a:r>
              <a:rPr lang="en-US" sz="2600" i="1" dirty="0">
                <a:latin typeface="Times New Roman" panose="02020603050405020304" pitchFamily="18" charset="0"/>
                <a:cs typeface="Times New Roman" panose="02020603050405020304" pitchFamily="18" charset="0"/>
              </a:rPr>
              <a:t>P. aeruginosa</a:t>
            </a:r>
            <a:r>
              <a:rPr lang="en-US" sz="2600" dirty="0">
                <a:latin typeface="Times New Roman" panose="02020603050405020304" pitchFamily="18" charset="0"/>
                <a:cs typeface="Times New Roman" panose="02020603050405020304" pitchFamily="18" charset="0"/>
              </a:rPr>
              <a:t> (and other bacteria like </a:t>
            </a:r>
            <a:r>
              <a:rPr lang="en-US" sz="2600" i="1" dirty="0">
                <a:latin typeface="Times New Roman" panose="02020603050405020304" pitchFamily="18" charset="0"/>
                <a:cs typeface="Times New Roman" panose="02020603050405020304" pitchFamily="18" charset="0"/>
              </a:rPr>
              <a:t>S. aureus</a:t>
            </a:r>
            <a:r>
              <a:rPr lang="en-US" sz="2600" dirty="0">
                <a:latin typeface="Times New Roman" panose="02020603050405020304" pitchFamily="18" charset="0"/>
                <a:cs typeface="Times New Roman" panose="02020603050405020304" pitchFamily="18" charset="0"/>
              </a:rPr>
              <a:t>) by targeting autoinducers instead of genes, to curb virulent properties. </a:t>
            </a:r>
          </a:p>
          <a:p>
            <a:pPr marL="1317602" lvl="1" indent="-512754">
              <a:spcBef>
                <a:spcPts val="1000"/>
              </a:spcBef>
              <a:buFont typeface="Courier New" panose="02070309020205020404" pitchFamily="49" charset="0"/>
              <a:buChar char="o"/>
            </a:pPr>
            <a:r>
              <a:rPr lang="en-US" sz="2600" dirty="0">
                <a:latin typeface="Times New Roman" panose="02020603050405020304" pitchFamily="18" charset="0"/>
                <a:cs typeface="Times New Roman" panose="02020603050405020304" pitchFamily="18" charset="0"/>
              </a:rPr>
              <a:t>The LQSM approach will be used to compare the effectiveness of targeting autoinducers vs. genes. </a:t>
            </a:r>
          </a:p>
          <a:p>
            <a:pPr marL="1317602" lvl="1" indent="-512754">
              <a:spcBef>
                <a:spcPts val="1000"/>
              </a:spcBef>
              <a:buFont typeface="Courier New" panose="02070309020205020404" pitchFamily="49" charset="0"/>
              <a:buChar char="o"/>
            </a:pPr>
            <a:r>
              <a:rPr lang="en-US" sz="2600" dirty="0">
                <a:latin typeface="Times New Roman" panose="02020603050405020304" pitchFamily="18" charset="0"/>
                <a:cs typeface="Times New Roman" panose="02020603050405020304" pitchFamily="18" charset="0"/>
              </a:rPr>
              <a:t>Signal molecule-sequestering polymers (SSPs) will be used to target autoinducers.</a:t>
            </a:r>
          </a:p>
          <a:p>
            <a:pPr marL="457193" indent="-457193">
              <a:spcBef>
                <a:spcPts val="1000"/>
              </a:spcBef>
              <a:buFont typeface="Arial" pitchFamily="34" charset="0"/>
              <a:buChar char="•"/>
            </a:pPr>
            <a:r>
              <a:rPr lang="en-US" sz="2600" i="1" dirty="0">
                <a:latin typeface="Times New Roman" panose="02020603050405020304" pitchFamily="18" charset="0"/>
                <a:cs typeface="Times New Roman" panose="02020603050405020304" pitchFamily="18" charset="0"/>
              </a:rPr>
              <a:t>P. aeruginosa </a:t>
            </a:r>
            <a:r>
              <a:rPr lang="en-US" sz="2600" dirty="0">
                <a:latin typeface="Times New Roman" panose="02020603050405020304" pitchFamily="18" charset="0"/>
                <a:cs typeface="Times New Roman" panose="02020603050405020304" pitchFamily="18" charset="0"/>
              </a:rPr>
              <a:t>is an extremely virulent organism with strong capabilities to mutate and gain resistance against anti-bacterial drugs. Attenuating the evolutionary power of </a:t>
            </a:r>
            <a:r>
              <a:rPr lang="en-US" sz="2600" i="1" dirty="0">
                <a:latin typeface="Times New Roman" panose="02020603050405020304" pitchFamily="18" charset="0"/>
                <a:cs typeface="Times New Roman" panose="02020603050405020304" pitchFamily="18" charset="0"/>
              </a:rPr>
              <a:t>P. aeruginosa </a:t>
            </a:r>
            <a:r>
              <a:rPr lang="en-US" sz="2600" dirty="0">
                <a:latin typeface="Times New Roman" panose="02020603050405020304" pitchFamily="18" charset="0"/>
                <a:cs typeface="Times New Roman" panose="02020603050405020304" pitchFamily="18" charset="0"/>
              </a:rPr>
              <a:t>against drugs using anti-QS compounds will be studied as a combination treatment to sustain the effectiveness of drugs and prevent bacteria from gaining resistance. </a:t>
            </a:r>
          </a:p>
          <a:p>
            <a:pPr marL="1390626" lvl="1" indent="-634989">
              <a:spcBef>
                <a:spcPts val="1000"/>
              </a:spcBef>
              <a:buFont typeface="Courier New" panose="02070309020205020404" pitchFamily="49" charset="0"/>
              <a:buChar char="o"/>
            </a:pPr>
            <a:r>
              <a:rPr lang="en-US" sz="2600" dirty="0">
                <a:latin typeface="Times New Roman" panose="02020603050405020304" pitchFamily="18" charset="0"/>
                <a:cs typeface="Times New Roman" panose="02020603050405020304" pitchFamily="18" charset="0"/>
              </a:rPr>
              <a:t>LQSM will be a precise tool to evaluate and compare anti-QS treatments.</a:t>
            </a:r>
          </a:p>
        </p:txBody>
      </p:sp>
      <p:sp>
        <p:nvSpPr>
          <p:cNvPr id="101" name="Text Placeholder 15">
            <a:extLst>
              <a:ext uri="{FF2B5EF4-FFF2-40B4-BE49-F238E27FC236}">
                <a16:creationId xmlns:a16="http://schemas.microsoft.com/office/drawing/2014/main" id="{46CD297F-AA6F-B842-AB8C-731AD15931C0}"/>
              </a:ext>
            </a:extLst>
          </p:cNvPr>
          <p:cNvSpPr txBox="1">
            <a:spLocks/>
          </p:cNvSpPr>
          <p:nvPr/>
        </p:nvSpPr>
        <p:spPr>
          <a:xfrm>
            <a:off x="33185100" y="38231487"/>
            <a:ext cx="10527680"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SELECTED REFERENCES</a:t>
            </a:r>
          </a:p>
        </p:txBody>
      </p:sp>
      <p:sp>
        <p:nvSpPr>
          <p:cNvPr id="102" name="Text Placeholder 16">
            <a:extLst>
              <a:ext uri="{FF2B5EF4-FFF2-40B4-BE49-F238E27FC236}">
                <a16:creationId xmlns:a16="http://schemas.microsoft.com/office/drawing/2014/main" id="{BB0C8572-17CF-1442-AE83-53E64A2F1CBA}"/>
              </a:ext>
            </a:extLst>
          </p:cNvPr>
          <p:cNvSpPr txBox="1">
            <a:spLocks/>
          </p:cNvSpPr>
          <p:nvPr/>
        </p:nvSpPr>
        <p:spPr>
          <a:xfrm>
            <a:off x="33110621" y="39184155"/>
            <a:ext cx="10201275" cy="4339627"/>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342895" indent="-342895" defTabSz="4388825">
              <a:buFont typeface="Arial" pitchFamily="34" charset="0"/>
              <a:buChar char="•"/>
              <a:defRPr/>
            </a:pPr>
            <a:r>
              <a:rPr lang="en-US" sz="2000" dirty="0">
                <a:solidFill>
                  <a:sysClr val="windowText" lastClr="000000"/>
                </a:solidFill>
                <a:latin typeface="Times New Roman" panose="02020603050405020304" pitchFamily="18" charset="0"/>
                <a:cs typeface="Times New Roman" panose="02020603050405020304" pitchFamily="18" charset="0"/>
              </a:rPr>
              <a:t>Hoffman, Lucas R., et al. “Pseudomonas Aeruginosa Lasr Mutants Are Associated with Cystic Fibrosis Lung Disease Progression.” </a:t>
            </a:r>
            <a:r>
              <a:rPr lang="en-US" sz="2000" i="1" dirty="0">
                <a:solidFill>
                  <a:sysClr val="windowText" lastClr="000000"/>
                </a:solidFill>
                <a:latin typeface="Times New Roman" panose="02020603050405020304" pitchFamily="18" charset="0"/>
                <a:cs typeface="Times New Roman" panose="02020603050405020304" pitchFamily="18" charset="0"/>
              </a:rPr>
              <a:t>Journal of Cystic Fibrosis</a:t>
            </a:r>
            <a:r>
              <a:rPr lang="en-US" sz="2000" dirty="0">
                <a:solidFill>
                  <a:sysClr val="windowText" lastClr="000000"/>
                </a:solidFill>
                <a:latin typeface="Times New Roman" panose="02020603050405020304" pitchFamily="18" charset="0"/>
                <a:cs typeface="Times New Roman" panose="02020603050405020304" pitchFamily="18" charset="0"/>
              </a:rPr>
              <a:t>, vol. 8, no. 1, 2009, pp. 66–70.</a:t>
            </a:r>
          </a:p>
          <a:p>
            <a:pPr marL="342895" indent="-342895" defTabSz="4388825">
              <a:buFont typeface="Arial" pitchFamily="34" charset="0"/>
              <a:buChar char="•"/>
              <a:defRPr/>
            </a:pPr>
            <a:r>
              <a:rPr lang="en-US" sz="2000" dirty="0">
                <a:solidFill>
                  <a:sysClr val="windowText" lastClr="000000"/>
                </a:solidFill>
                <a:latin typeface="Times New Roman" panose="02020603050405020304" pitchFamily="18" charset="0"/>
                <a:cs typeface="Times New Roman" panose="02020603050405020304" pitchFamily="18" charset="0"/>
              </a:rPr>
              <a:t>Mould, D. L., Botelho, N. J., &amp; Hogan, D. A. (2020). Intraspecies signaling between common variants of pseudomonas aeruginosa increases production of quorum-sensing-controlled virulence factors. </a:t>
            </a:r>
            <a:r>
              <a:rPr lang="en-US" sz="2000" i="1" dirty="0">
                <a:solidFill>
                  <a:sysClr val="windowText" lastClr="000000"/>
                </a:solidFill>
                <a:latin typeface="Times New Roman" panose="02020603050405020304" pitchFamily="18" charset="0"/>
                <a:cs typeface="Times New Roman" panose="02020603050405020304" pitchFamily="18" charset="0"/>
              </a:rPr>
              <a:t>MBio</a:t>
            </a:r>
            <a:r>
              <a:rPr lang="en-US" sz="2000" dirty="0">
                <a:solidFill>
                  <a:sysClr val="windowText" lastClr="000000"/>
                </a:solidFill>
                <a:latin typeface="Times New Roman" panose="02020603050405020304" pitchFamily="18" charset="0"/>
                <a:cs typeface="Times New Roman" panose="02020603050405020304" pitchFamily="18" charset="0"/>
              </a:rPr>
              <a:t>, </a:t>
            </a:r>
            <a:r>
              <a:rPr lang="en-US" sz="2000" i="1" dirty="0">
                <a:solidFill>
                  <a:sysClr val="windowText" lastClr="000000"/>
                </a:solidFill>
                <a:latin typeface="Times New Roman" panose="02020603050405020304" pitchFamily="18" charset="0"/>
                <a:cs typeface="Times New Roman" panose="02020603050405020304" pitchFamily="18" charset="0"/>
              </a:rPr>
              <a:t>11</a:t>
            </a:r>
            <a:r>
              <a:rPr lang="en-US" sz="2000" dirty="0">
                <a:solidFill>
                  <a:sysClr val="windowText" lastClr="000000"/>
                </a:solidFill>
                <a:latin typeface="Times New Roman" panose="02020603050405020304" pitchFamily="18" charset="0"/>
                <a:cs typeface="Times New Roman" panose="02020603050405020304" pitchFamily="18" charset="0"/>
              </a:rPr>
              <a:t>(4). </a:t>
            </a:r>
          </a:p>
          <a:p>
            <a:pPr marL="342895" indent="-342895" defTabSz="4388825">
              <a:buFont typeface="Arial" pitchFamily="34" charset="0"/>
              <a:buChar char="•"/>
              <a:defRPr/>
            </a:pPr>
            <a:r>
              <a:rPr lang="en-US" sz="2000" dirty="0">
                <a:solidFill>
                  <a:sysClr val="windowText" lastClr="000000"/>
                </a:solidFill>
                <a:latin typeface="Times New Roman" panose="02020603050405020304" pitchFamily="18" charset="0"/>
                <a:cs typeface="Times New Roman" panose="02020603050405020304" pitchFamily="18" charset="0"/>
              </a:rPr>
              <a:t>Starkey, Melissa, et al. “Identification of Anti-Virulence Compounds That Disrupt Quorum-Sensing Regulated Acute and Persistent Pathogenicity.” </a:t>
            </a:r>
            <a:r>
              <a:rPr lang="en-US" sz="2000" i="1" dirty="0">
                <a:solidFill>
                  <a:sysClr val="windowText" lastClr="000000"/>
                </a:solidFill>
                <a:latin typeface="Times New Roman" panose="02020603050405020304" pitchFamily="18" charset="0"/>
                <a:cs typeface="Times New Roman" panose="02020603050405020304" pitchFamily="18" charset="0"/>
              </a:rPr>
              <a:t>PLoS Pathogens</a:t>
            </a:r>
            <a:r>
              <a:rPr lang="en-US" sz="2000" dirty="0">
                <a:solidFill>
                  <a:sysClr val="windowText" lastClr="000000"/>
                </a:solidFill>
                <a:latin typeface="Times New Roman" panose="02020603050405020304" pitchFamily="18" charset="0"/>
                <a:cs typeface="Times New Roman" panose="02020603050405020304" pitchFamily="18" charset="0"/>
              </a:rPr>
              <a:t>, vol. 10, no. 8, 2014.</a:t>
            </a:r>
          </a:p>
          <a:p>
            <a:pPr marL="342895" indent="-342895" defTabSz="4388825">
              <a:buFont typeface="Arial" pitchFamily="34" charset="0"/>
              <a:buChar char="•"/>
              <a:defRPr/>
            </a:pPr>
            <a:r>
              <a:rPr lang="en-US" sz="2000" dirty="0">
                <a:solidFill>
                  <a:sysClr val="windowText" lastClr="000000"/>
                </a:solidFill>
                <a:latin typeface="Times New Roman" panose="02020603050405020304" pitchFamily="18" charset="0"/>
                <a:cs typeface="Times New Roman" panose="02020603050405020304" pitchFamily="18" charset="0"/>
              </a:rPr>
              <a:t>Guendouze, Assia et al. “Effect of Quorum Quenching Lactonase in Clinical Isolates of </a:t>
            </a:r>
            <a:r>
              <a:rPr lang="en-US" sz="2000" i="1" dirty="0">
                <a:solidFill>
                  <a:sysClr val="windowText" lastClr="000000"/>
                </a:solidFill>
                <a:latin typeface="Times New Roman" panose="02020603050405020304" pitchFamily="18" charset="0"/>
                <a:cs typeface="Times New Roman" panose="02020603050405020304" pitchFamily="18" charset="0"/>
              </a:rPr>
              <a:t>Pseudomonas aeruginosa</a:t>
            </a:r>
            <a:r>
              <a:rPr lang="en-US" sz="2000" dirty="0">
                <a:solidFill>
                  <a:sysClr val="windowText" lastClr="000000"/>
                </a:solidFill>
                <a:latin typeface="Times New Roman" panose="02020603050405020304" pitchFamily="18" charset="0"/>
                <a:cs typeface="Times New Roman" panose="02020603050405020304" pitchFamily="18" charset="0"/>
              </a:rPr>
              <a:t> and Comparison with Quorum Sensing Inhibitors.” </a:t>
            </a:r>
            <a:r>
              <a:rPr lang="en-US" sz="2000" i="1" dirty="0">
                <a:solidFill>
                  <a:sysClr val="windowText" lastClr="000000"/>
                </a:solidFill>
                <a:latin typeface="Times New Roman" panose="02020603050405020304" pitchFamily="18" charset="0"/>
                <a:cs typeface="Times New Roman" panose="02020603050405020304" pitchFamily="18" charset="0"/>
              </a:rPr>
              <a:t>Frontiers in microbiology</a:t>
            </a:r>
            <a:r>
              <a:rPr lang="en-US" sz="2000" dirty="0">
                <a:solidFill>
                  <a:sysClr val="windowText" lastClr="000000"/>
                </a:solidFill>
                <a:latin typeface="Times New Roman" panose="02020603050405020304" pitchFamily="18" charset="0"/>
                <a:cs typeface="Times New Roman" panose="02020603050405020304" pitchFamily="18" charset="0"/>
              </a:rPr>
              <a:t> vol. 8 227. 14 Feb. 2017.</a:t>
            </a:r>
          </a:p>
        </p:txBody>
      </p:sp>
      <p:sp>
        <p:nvSpPr>
          <p:cNvPr id="103" name="Text Placeholder 17">
            <a:extLst>
              <a:ext uri="{FF2B5EF4-FFF2-40B4-BE49-F238E27FC236}">
                <a16:creationId xmlns:a16="http://schemas.microsoft.com/office/drawing/2014/main" id="{CCB2F322-AC50-EA44-9E94-6800EA410A66}"/>
              </a:ext>
            </a:extLst>
          </p:cNvPr>
          <p:cNvSpPr txBox="1">
            <a:spLocks/>
          </p:cNvSpPr>
          <p:nvPr/>
        </p:nvSpPr>
        <p:spPr>
          <a:xfrm>
            <a:off x="429870" y="5921534"/>
            <a:ext cx="8168886" cy="373292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342895" indent="-342895">
              <a:lnSpc>
                <a:spcPts val="3620"/>
              </a:lnSpc>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Quorum sensing (</a:t>
            </a:r>
            <a:r>
              <a:rPr lang="en-US" sz="2600" b="1" dirty="0">
                <a:latin typeface="Times New Roman" panose="02020603050405020304" pitchFamily="18" charset="0"/>
                <a:cs typeface="Times New Roman" panose="02020603050405020304" pitchFamily="18" charset="0"/>
              </a:rPr>
              <a:t>QS</a:t>
            </a:r>
            <a:r>
              <a:rPr lang="en-US" sz="2600" dirty="0">
                <a:latin typeface="Times New Roman" panose="02020603050405020304" pitchFamily="18" charset="0"/>
                <a:cs typeface="Times New Roman" panose="02020603050405020304" pitchFamily="18" charset="0"/>
              </a:rPr>
              <a:t>) is the process of cell-to-cell communication for the purpose of acquiring information about the cellular density in the environment.</a:t>
            </a:r>
          </a:p>
          <a:p>
            <a:pPr marL="925513" lvl="1" indent="-452438" defTabSz="1005823">
              <a:lnSpc>
                <a:spcPts val="3620"/>
              </a:lnSpc>
              <a:spcBef>
                <a:spcPts val="550"/>
              </a:spcBef>
              <a:spcAft>
                <a:spcPts val="600"/>
              </a:spcAft>
              <a:buFont typeface="Courier New" panose="02070309020205020404" pitchFamily="49" charset="0"/>
              <a:buChar char="o"/>
            </a:pPr>
            <a:r>
              <a:rPr lang="en-US" sz="2600" dirty="0">
                <a:solidFill>
                  <a:prstClr val="black"/>
                </a:solidFill>
                <a:latin typeface="Times New Roman" panose="02020603050405020304" pitchFamily="18" charset="0"/>
                <a:cs typeface="Times New Roman" panose="02020603050405020304" pitchFamily="18" charset="0"/>
              </a:rPr>
              <a:t>This process enables bacteria to behave in a   synchronous manner to regulate gene expression, allowing for a magnified effect.</a:t>
            </a:r>
            <a:endParaRPr lang="en-US" sz="2600" dirty="0">
              <a:latin typeface="Times New Roman" panose="02020603050405020304" pitchFamily="18" charset="0"/>
              <a:cs typeface="Times New Roman" panose="02020603050405020304" pitchFamily="18" charset="0"/>
            </a:endParaRPr>
          </a:p>
        </p:txBody>
      </p:sp>
      <p:sp>
        <p:nvSpPr>
          <p:cNvPr id="104" name="Text Placeholder 20">
            <a:extLst>
              <a:ext uri="{FF2B5EF4-FFF2-40B4-BE49-F238E27FC236}">
                <a16:creationId xmlns:a16="http://schemas.microsoft.com/office/drawing/2014/main" id="{4FC48D23-3379-754C-AF06-76B1FE7763D7}"/>
              </a:ext>
            </a:extLst>
          </p:cNvPr>
          <p:cNvSpPr txBox="1">
            <a:spLocks/>
          </p:cNvSpPr>
          <p:nvPr/>
        </p:nvSpPr>
        <p:spPr>
          <a:xfrm>
            <a:off x="11185608" y="3185164"/>
            <a:ext cx="21421724" cy="1280160"/>
          </a:xfrm>
          <a:prstGeom prst="rect">
            <a:avLst/>
          </a:prstGeom>
        </p:spPr>
        <p:txBody>
          <a:bodyPr/>
          <a:lstStyle>
            <a:lvl1pPr marL="1645838" indent="-1645838" algn="ctr" defTabSz="4388900" rtl="0" eaLnBrk="1" latinLnBrk="0" hangingPunct="1">
              <a:spcBef>
                <a:spcPct val="20000"/>
              </a:spcBef>
              <a:buFontTx/>
              <a:buNone/>
              <a:defRPr sz="5400" kern="1200">
                <a:solidFill>
                  <a:schemeClr val="bg2"/>
                </a:solidFill>
                <a:latin typeface="+mn-lt"/>
                <a:ea typeface="+mn-ea"/>
                <a:cs typeface="+mn-cs"/>
              </a:defRPr>
            </a:lvl1pPr>
            <a:lvl2pPr marL="3565982" indent="-1371531" algn="l" defTabSz="4388900" rtl="0" eaLnBrk="1" latinLnBrk="0" hangingPunct="1">
              <a:spcBef>
                <a:spcPct val="20000"/>
              </a:spcBef>
              <a:buFontTx/>
              <a:buNone/>
              <a:defRPr sz="7200" kern="1200">
                <a:solidFill>
                  <a:schemeClr val="tx1"/>
                </a:solidFill>
                <a:latin typeface="+mn-lt"/>
                <a:ea typeface="+mn-ea"/>
                <a:cs typeface="+mn-cs"/>
              </a:defRPr>
            </a:lvl2pPr>
            <a:lvl3pPr marL="5486126" indent="-1097226" algn="l" defTabSz="4388900" rtl="0" eaLnBrk="1" latinLnBrk="0" hangingPunct="1">
              <a:spcBef>
                <a:spcPct val="20000"/>
              </a:spcBef>
              <a:buFontTx/>
              <a:buNone/>
              <a:defRPr sz="7200" kern="1200">
                <a:solidFill>
                  <a:schemeClr val="tx1"/>
                </a:solidFill>
                <a:latin typeface="+mn-lt"/>
                <a:ea typeface="+mn-ea"/>
                <a:cs typeface="+mn-cs"/>
              </a:defRPr>
            </a:lvl3pPr>
            <a:lvl4pPr marL="7680577" indent="-1097226" algn="l" defTabSz="4388900" rtl="0" eaLnBrk="1" latinLnBrk="0" hangingPunct="1">
              <a:spcBef>
                <a:spcPct val="20000"/>
              </a:spcBef>
              <a:buFontTx/>
              <a:buNone/>
              <a:defRPr sz="7200" kern="1200">
                <a:solidFill>
                  <a:schemeClr val="tx1"/>
                </a:solidFill>
                <a:latin typeface="+mn-lt"/>
                <a:ea typeface="+mn-ea"/>
                <a:cs typeface="+mn-cs"/>
              </a:defRPr>
            </a:lvl4pPr>
            <a:lvl5pPr marL="9875026" indent="-1097226" algn="l" defTabSz="4388900" rtl="0" eaLnBrk="1" latinLnBrk="0" hangingPunct="1">
              <a:spcBef>
                <a:spcPct val="20000"/>
              </a:spcBef>
              <a:buFontTx/>
              <a:buNone/>
              <a:defRPr sz="72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r>
              <a:rPr lang="en-US" dirty="0">
                <a:latin typeface="Times New Roman" panose="02020603050405020304" pitchFamily="18" charset="0"/>
                <a:cs typeface="Times New Roman" panose="02020603050405020304" pitchFamily="18" charset="0"/>
              </a:rPr>
              <a:t>Maryam Abdel-Azim</a:t>
            </a:r>
          </a:p>
        </p:txBody>
      </p:sp>
      <p:sp>
        <p:nvSpPr>
          <p:cNvPr id="105" name="Text Placeholder 37">
            <a:extLst>
              <a:ext uri="{FF2B5EF4-FFF2-40B4-BE49-F238E27FC236}">
                <a16:creationId xmlns:a16="http://schemas.microsoft.com/office/drawing/2014/main" id="{61AE764B-BC7B-0C43-A537-E2A06D5C2D17}"/>
              </a:ext>
            </a:extLst>
          </p:cNvPr>
          <p:cNvSpPr txBox="1">
            <a:spLocks/>
          </p:cNvSpPr>
          <p:nvPr/>
        </p:nvSpPr>
        <p:spPr>
          <a:xfrm>
            <a:off x="21963066" y="5677475"/>
            <a:ext cx="10703437" cy="5982769"/>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baseline="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gn="ctr">
              <a:lnSpc>
                <a:spcPts val="3620"/>
              </a:lnSpc>
            </a:pPr>
            <a:r>
              <a:rPr lang="en-US" sz="3200" b="1" dirty="0">
                <a:solidFill>
                  <a:schemeClr val="accent1">
                    <a:lumMod val="75000"/>
                  </a:schemeClr>
                </a:solidFill>
                <a:latin typeface="Times New Roman" panose="02020603050405020304" pitchFamily="18" charset="0"/>
                <a:cs typeface="Times New Roman" panose="02020603050405020304" pitchFamily="18" charset="0"/>
              </a:rPr>
              <a:t>Gene Deletion Strains (Implementation)</a:t>
            </a:r>
          </a:p>
          <a:p>
            <a:pPr marL="285745" indent="-285745">
              <a:lnSpc>
                <a:spcPts val="3620"/>
              </a:lnSpc>
              <a:buFont typeface="Arial" pitchFamily="34" charset="0"/>
              <a:buChar char="•"/>
            </a:pPr>
            <a:r>
              <a:rPr lang="en-US" sz="2600" dirty="0">
                <a:latin typeface="Times New Roman" panose="02020603050405020304" pitchFamily="18" charset="0"/>
                <a:cs typeface="Times New Roman" panose="02020603050405020304" pitchFamily="18" charset="0"/>
              </a:rPr>
              <a:t>8 different gene deletion strains of </a:t>
            </a:r>
            <a:r>
              <a:rPr lang="en-US" sz="2600" i="1" dirty="0">
                <a:latin typeface="Times New Roman" panose="02020603050405020304" pitchFamily="18" charset="0"/>
                <a:cs typeface="Times New Roman" panose="02020603050405020304" pitchFamily="18" charset="0"/>
              </a:rPr>
              <a:t>P. aeruginosa </a:t>
            </a:r>
            <a:r>
              <a:rPr lang="en-US" sz="2600" dirty="0">
                <a:latin typeface="Times New Roman" panose="02020603050405020304" pitchFamily="18" charset="0"/>
                <a:cs typeface="Times New Roman" panose="02020603050405020304" pitchFamily="18" charset="0"/>
              </a:rPr>
              <a:t>with 3 replicates each were studied </a:t>
            </a:r>
          </a:p>
          <a:p>
            <a:pPr marL="285745" indent="-285745">
              <a:lnSpc>
                <a:spcPts val="3620"/>
              </a:lnSpc>
              <a:buFont typeface="Arial" pitchFamily="34" charset="0"/>
              <a:buChar char="•"/>
            </a:pPr>
            <a:r>
              <a:rPr lang="en-US" sz="2600" dirty="0">
                <a:latin typeface="Times New Roman" panose="02020603050405020304" pitchFamily="18" charset="0"/>
                <a:cs typeface="Times New Roman" panose="02020603050405020304" pitchFamily="18" charset="0"/>
              </a:rPr>
              <a:t>pqsA-tagged GFP plasmid were introduced to bacteria and the culture was grown and streaked on gentamicin plates </a:t>
            </a:r>
          </a:p>
          <a:p>
            <a:pPr marL="914384" lvl="1" indent="-457193">
              <a:lnSpc>
                <a:spcPts val="3620"/>
              </a:lnSpc>
              <a:buFont typeface="Courier New" panose="02070309020205020404" pitchFamily="49" charset="0"/>
              <a:buChar char="o"/>
            </a:pPr>
            <a:r>
              <a:rPr lang="en-US" sz="2600" dirty="0">
                <a:latin typeface="Times New Roman" panose="02020603050405020304" pitchFamily="18" charset="0"/>
                <a:cs typeface="Times New Roman" panose="02020603050405020304" pitchFamily="18" charset="0"/>
              </a:rPr>
              <a:t>This ensures that all live colonies have the plasmid</a:t>
            </a:r>
          </a:p>
          <a:p>
            <a:pPr marL="285745" indent="-285745">
              <a:lnSpc>
                <a:spcPts val="3620"/>
              </a:lnSpc>
              <a:buFont typeface="Arial" pitchFamily="34" charset="0"/>
              <a:buChar char="•"/>
            </a:pPr>
            <a:r>
              <a:rPr lang="en-US" sz="2600" dirty="0">
                <a:latin typeface="Times New Roman" panose="02020603050405020304" pitchFamily="18" charset="0"/>
                <a:cs typeface="Times New Roman" panose="02020603050405020304" pitchFamily="18" charset="0"/>
              </a:rPr>
              <a:t>Bacteria were grown in a liquid culture until it reached an absorbance value of 1</a:t>
            </a:r>
          </a:p>
          <a:p>
            <a:pPr marL="285745" indent="-285745">
              <a:lnSpc>
                <a:spcPts val="3620"/>
              </a:lnSpc>
              <a:buFont typeface="Arial" pitchFamily="34" charset="0"/>
              <a:buChar char="•"/>
            </a:pPr>
            <a:r>
              <a:rPr lang="en-US" sz="2600" dirty="0">
                <a:latin typeface="Times New Roman" panose="02020603050405020304" pitchFamily="18" charset="0"/>
                <a:cs typeface="Times New Roman" panose="02020603050405020304" pitchFamily="18" charset="0"/>
              </a:rPr>
              <a:t>20µL of bacteria were then pipetted into each well with 230µL of LB. The 96-well plate was placed in a plate reader</a:t>
            </a:r>
          </a:p>
          <a:p>
            <a:pPr marL="914384" lvl="1" indent="-457193">
              <a:lnSpc>
                <a:spcPts val="3620"/>
              </a:lnSpc>
              <a:buFont typeface="Courier New" panose="02070309020205020404" pitchFamily="49" charset="0"/>
              <a:buChar char="o"/>
            </a:pPr>
            <a:r>
              <a:rPr lang="en-US" sz="2600" dirty="0">
                <a:latin typeface="Times New Roman" panose="02020603050405020304" pitchFamily="18" charset="0"/>
                <a:cs typeface="Times New Roman" panose="02020603050405020304" pitchFamily="18" charset="0"/>
              </a:rPr>
              <a:t>Data was collected for 18 hours every 20 minutes</a:t>
            </a:r>
          </a:p>
        </p:txBody>
      </p:sp>
      <p:sp>
        <p:nvSpPr>
          <p:cNvPr id="106" name="TextBox 105">
            <a:extLst>
              <a:ext uri="{FF2B5EF4-FFF2-40B4-BE49-F238E27FC236}">
                <a16:creationId xmlns:a16="http://schemas.microsoft.com/office/drawing/2014/main" id="{A09BF72F-2BE2-3E43-8A04-F00BA19E10B8}"/>
              </a:ext>
            </a:extLst>
          </p:cNvPr>
          <p:cNvSpPr txBox="1"/>
          <p:nvPr/>
        </p:nvSpPr>
        <p:spPr>
          <a:xfrm>
            <a:off x="11013443" y="11724640"/>
            <a:ext cx="184731" cy="1415772"/>
          </a:xfrm>
          <a:prstGeom prst="rect">
            <a:avLst/>
          </a:prstGeom>
          <a:noFill/>
        </p:spPr>
        <p:txBody>
          <a:bodyPr wrap="none" rtlCol="0">
            <a:spAutoFit/>
          </a:bodyPr>
          <a:lstStyle/>
          <a:p>
            <a:pPr defTabSz="4388825">
              <a:defRPr/>
            </a:pPr>
            <a:endParaRPr lang="en-US" sz="8600" kern="0" dirty="0">
              <a:solidFill>
                <a:prstClr val="black"/>
              </a:solidFill>
            </a:endParaRPr>
          </a:p>
        </p:txBody>
      </p:sp>
      <p:sp>
        <p:nvSpPr>
          <p:cNvPr id="107" name="Text Placeholder 6">
            <a:extLst>
              <a:ext uri="{FF2B5EF4-FFF2-40B4-BE49-F238E27FC236}">
                <a16:creationId xmlns:a16="http://schemas.microsoft.com/office/drawing/2014/main" id="{7DACD5A0-388B-5F46-8348-A7367792FC81}"/>
              </a:ext>
            </a:extLst>
          </p:cNvPr>
          <p:cNvSpPr txBox="1">
            <a:spLocks/>
          </p:cNvSpPr>
          <p:nvPr/>
        </p:nvSpPr>
        <p:spPr>
          <a:xfrm>
            <a:off x="145472" y="29248459"/>
            <a:ext cx="10522528"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PURPOSE</a:t>
            </a:r>
          </a:p>
        </p:txBody>
      </p:sp>
      <p:sp>
        <p:nvSpPr>
          <p:cNvPr id="108" name="Text Placeholder 17">
            <a:extLst>
              <a:ext uri="{FF2B5EF4-FFF2-40B4-BE49-F238E27FC236}">
                <a16:creationId xmlns:a16="http://schemas.microsoft.com/office/drawing/2014/main" id="{58333324-BE79-8F43-8D26-3C194F4FD82B}"/>
              </a:ext>
            </a:extLst>
          </p:cNvPr>
          <p:cNvSpPr txBox="1">
            <a:spLocks/>
          </p:cNvSpPr>
          <p:nvPr/>
        </p:nvSpPr>
        <p:spPr>
          <a:xfrm>
            <a:off x="466725" y="30154010"/>
            <a:ext cx="10201275" cy="3797043"/>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nSpc>
                <a:spcPts val="3620"/>
              </a:lnSpc>
              <a:spcBef>
                <a:spcPts val="1100"/>
              </a:spcBef>
              <a:buSzPts val="1500"/>
            </a:pPr>
            <a:r>
              <a:rPr lang="en-US" sz="2600" dirty="0">
                <a:solidFill>
                  <a:schemeClr val="accent1">
                    <a:lumMod val="75000"/>
                  </a:schemeClr>
                </a:solidFill>
                <a:latin typeface="Times New Roman" panose="02020603050405020304" pitchFamily="18" charset="0"/>
                <a:cs typeface="Times New Roman" panose="02020603050405020304" pitchFamily="18" charset="0"/>
              </a:rPr>
              <a:t>1)  </a:t>
            </a:r>
            <a:r>
              <a:rPr lang="en-US" sz="2600" dirty="0">
                <a:solidFill>
                  <a:srgbClr val="000000"/>
                </a:solidFill>
                <a:latin typeface="Times New Roman" panose="02020603050405020304" pitchFamily="18" charset="0"/>
                <a:cs typeface="Times New Roman" panose="02020603050405020304" pitchFamily="18" charset="0"/>
              </a:rPr>
              <a:t>In this study, I accurately identified the role and prioritize critical genes to  QS. This allows for those genes to be used as </a:t>
            </a:r>
            <a:r>
              <a:rPr lang="en-US" sz="2600" b="1" dirty="0">
                <a:solidFill>
                  <a:srgbClr val="000000"/>
                </a:solidFill>
                <a:latin typeface="Times New Roman" panose="02020603050405020304" pitchFamily="18" charset="0"/>
                <a:cs typeface="Times New Roman" panose="02020603050405020304" pitchFamily="18" charset="0"/>
              </a:rPr>
              <a:t>drug targets</a:t>
            </a:r>
            <a:r>
              <a:rPr lang="en-US" sz="2600" dirty="0">
                <a:solidFill>
                  <a:srgbClr val="000000"/>
                </a:solidFill>
                <a:latin typeface="Times New Roman" panose="02020603050405020304" pitchFamily="18" charset="0"/>
                <a:cs typeface="Times New Roman" panose="02020603050405020304" pitchFamily="18" charset="0"/>
              </a:rPr>
              <a:t>,</a:t>
            </a:r>
            <a:r>
              <a:rPr lang="en-US" sz="2600" b="1" dirty="0">
                <a:solidFill>
                  <a:srgbClr val="000000"/>
                </a:solidFill>
                <a:latin typeface="Times New Roman" panose="02020603050405020304" pitchFamily="18" charset="0"/>
                <a:cs typeface="Times New Roman" panose="02020603050405020304" pitchFamily="18" charset="0"/>
              </a:rPr>
              <a:t> </a:t>
            </a:r>
            <a:r>
              <a:rPr lang="en-US" sz="2600" dirty="0">
                <a:solidFill>
                  <a:srgbClr val="000000"/>
                </a:solidFill>
                <a:latin typeface="Times New Roman" panose="02020603050405020304" pitchFamily="18" charset="0"/>
                <a:cs typeface="Times New Roman" panose="02020603050405020304" pitchFamily="18" charset="0"/>
              </a:rPr>
              <a:t>preventing </a:t>
            </a:r>
            <a:r>
              <a:rPr lang="en-US" sz="2600" i="1" dirty="0">
                <a:solidFill>
                  <a:srgbClr val="000000"/>
                </a:solidFill>
                <a:latin typeface="Times New Roman" panose="02020603050405020304" pitchFamily="18" charset="0"/>
                <a:cs typeface="Times New Roman" panose="02020603050405020304" pitchFamily="18" charset="0"/>
              </a:rPr>
              <a:t>P. aeruginosa</a:t>
            </a:r>
            <a:r>
              <a:rPr lang="en-US" sz="2600" dirty="0">
                <a:solidFill>
                  <a:srgbClr val="000000"/>
                </a:solidFill>
                <a:latin typeface="Times New Roman" panose="02020603050405020304" pitchFamily="18" charset="0"/>
                <a:cs typeface="Times New Roman" panose="02020603050405020304" pitchFamily="18" charset="0"/>
              </a:rPr>
              <a:t> from gaining antibiotic resistance.</a:t>
            </a:r>
          </a:p>
          <a:p>
            <a:pPr>
              <a:lnSpc>
                <a:spcPts val="3620"/>
              </a:lnSpc>
              <a:spcBef>
                <a:spcPts val="1100"/>
              </a:spcBef>
              <a:buSzPts val="1500"/>
            </a:pPr>
            <a:r>
              <a:rPr lang="en-US" sz="2600" dirty="0">
                <a:solidFill>
                  <a:schemeClr val="accent1">
                    <a:lumMod val="75000"/>
                  </a:schemeClr>
                </a:solidFill>
                <a:latin typeface="Times New Roman" panose="02020603050405020304" pitchFamily="18" charset="0"/>
                <a:cs typeface="Times New Roman" panose="02020603050405020304" pitchFamily="18" charset="0"/>
              </a:rPr>
              <a:t>2)  </a:t>
            </a:r>
            <a:r>
              <a:rPr lang="en-US" sz="2600" dirty="0">
                <a:solidFill>
                  <a:srgbClr val="000000"/>
                </a:solidFill>
                <a:latin typeface="Times New Roman" panose="02020603050405020304" pitchFamily="18" charset="0"/>
                <a:cs typeface="Times New Roman" panose="02020603050405020304" pitchFamily="18" charset="0"/>
              </a:rPr>
              <a:t>I developed a robust statistical technique to accurately measure QS activities by observing the entire cycle while adjusting for interfering confounders. The method is useful for integration with </a:t>
            </a:r>
            <a:r>
              <a:rPr lang="en-US" sz="2600" b="1" dirty="0">
                <a:solidFill>
                  <a:srgbClr val="000000"/>
                </a:solidFill>
                <a:latin typeface="Times New Roman" panose="02020603050405020304" pitchFamily="18" charset="0"/>
                <a:cs typeface="Times New Roman" panose="02020603050405020304" pitchFamily="18" charset="0"/>
              </a:rPr>
              <a:t>medical devices </a:t>
            </a:r>
            <a:r>
              <a:rPr lang="en-US" sz="2600" dirty="0">
                <a:solidFill>
                  <a:srgbClr val="000000"/>
                </a:solidFill>
                <a:latin typeface="Times New Roman" panose="02020603050405020304" pitchFamily="18" charset="0"/>
                <a:cs typeface="Times New Roman" panose="02020603050405020304" pitchFamily="18" charset="0"/>
              </a:rPr>
              <a:t>software.</a:t>
            </a:r>
          </a:p>
        </p:txBody>
      </p:sp>
      <p:sp>
        <p:nvSpPr>
          <p:cNvPr id="109" name="Text Placeholder 6">
            <a:extLst>
              <a:ext uri="{FF2B5EF4-FFF2-40B4-BE49-F238E27FC236}">
                <a16:creationId xmlns:a16="http://schemas.microsoft.com/office/drawing/2014/main" id="{9505575D-4B2C-4A4E-A78E-7216FBF08956}"/>
              </a:ext>
            </a:extLst>
          </p:cNvPr>
          <p:cNvSpPr txBox="1">
            <a:spLocks/>
          </p:cNvSpPr>
          <p:nvPr/>
        </p:nvSpPr>
        <p:spPr>
          <a:xfrm>
            <a:off x="145474" y="34438045"/>
            <a:ext cx="10522526"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HYPOTHESIS</a:t>
            </a:r>
          </a:p>
        </p:txBody>
      </p:sp>
      <p:sp>
        <p:nvSpPr>
          <p:cNvPr id="110" name="Text Placeholder 17">
            <a:extLst>
              <a:ext uri="{FF2B5EF4-FFF2-40B4-BE49-F238E27FC236}">
                <a16:creationId xmlns:a16="http://schemas.microsoft.com/office/drawing/2014/main" id="{16FD4FC0-1E1E-B647-AB1E-5CF9FF3439D9}"/>
              </a:ext>
            </a:extLst>
          </p:cNvPr>
          <p:cNvSpPr txBox="1">
            <a:spLocks/>
          </p:cNvSpPr>
          <p:nvPr/>
        </p:nvSpPr>
        <p:spPr>
          <a:xfrm>
            <a:off x="466725" y="35288390"/>
            <a:ext cx="10201275" cy="1809319"/>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a:lnSpc>
                <a:spcPts val="3620"/>
              </a:lnSpc>
              <a:spcBef>
                <a:spcPts val="1100"/>
              </a:spcBef>
              <a:buSzPts val="1500"/>
            </a:pPr>
            <a:r>
              <a:rPr lang="en-US" sz="2600" dirty="0">
                <a:solidFill>
                  <a:srgbClr val="000000"/>
                </a:solidFill>
                <a:latin typeface="Times New Roman" panose="02020603050405020304" pitchFamily="18" charset="0"/>
                <a:cs typeface="Times New Roman" panose="02020603050405020304" pitchFamily="18" charset="0"/>
              </a:rPr>
              <a:t>The quantification of QS can be made significantly more precise and accurate using longitudinal statistical modeling, as opposed to raw, unprocessed fluorescence data recorded at one time point.</a:t>
            </a:r>
          </a:p>
        </p:txBody>
      </p:sp>
      <p:sp>
        <p:nvSpPr>
          <p:cNvPr id="148" name="Text Placeholder 17">
            <a:extLst>
              <a:ext uri="{FF2B5EF4-FFF2-40B4-BE49-F238E27FC236}">
                <a16:creationId xmlns:a16="http://schemas.microsoft.com/office/drawing/2014/main" id="{F4A592B2-A2F5-2F42-98F5-055140FFCD88}"/>
              </a:ext>
            </a:extLst>
          </p:cNvPr>
          <p:cNvSpPr txBox="1">
            <a:spLocks/>
          </p:cNvSpPr>
          <p:nvPr/>
        </p:nvSpPr>
        <p:spPr>
          <a:xfrm>
            <a:off x="402744" y="9592573"/>
            <a:ext cx="7742189" cy="2351006"/>
          </a:xfrm>
          <a:prstGeom prst="rect">
            <a:avLst/>
          </a:prstGeom>
        </p:spPr>
        <p:txBody>
          <a:bodyPr wrap="square" lIns="228589" tIns="228589" rIns="228589" bIns="228589">
            <a:spAutoFit/>
          </a:bodyPr>
          <a:lstStyle>
            <a:lvl1pPr marL="0" indent="0" algn="l" defTabSz="4388900" rtl="0" eaLnBrk="1" latinLnBrk="0" hangingPunct="1">
              <a:spcBef>
                <a:spcPct val="20000"/>
              </a:spcBef>
              <a:buFont typeface="Arial" pitchFamily="34" charset="0"/>
              <a:buNone/>
              <a:defRPr sz="2500" kern="1200">
                <a:solidFill>
                  <a:schemeClr val="tx1"/>
                </a:solidFill>
                <a:latin typeface="Trebuchet MS" pitchFamily="34" charset="0"/>
                <a:ea typeface="+mn-ea"/>
                <a:cs typeface="+mn-cs"/>
              </a:defRPr>
            </a:lvl1pPr>
            <a:lvl2pPr marL="1485825"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2pPr>
            <a:lvl3pPr marL="2057297" indent="-571471"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3pPr>
            <a:lvl4pPr marL="2685916" indent="-628619"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4pPr>
            <a:lvl5pPr marL="3143093" indent="-457177" algn="l" defTabSz="4388900" rtl="0" eaLnBrk="1" latinLnBrk="0" hangingPunct="1">
              <a:spcBef>
                <a:spcPct val="20000"/>
              </a:spcBef>
              <a:buFont typeface="Arial" pitchFamily="34" charset="0"/>
              <a:buChar char="»"/>
              <a:defRPr sz="2500" kern="1200">
                <a:solidFill>
                  <a:schemeClr val="tx1"/>
                </a:solidFill>
                <a:latin typeface="Trebuchet MS" pitchFamily="34" charset="0"/>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457193" indent="-457193">
              <a:lnSpc>
                <a:spcPts val="3620"/>
              </a:lnSpc>
              <a:buFont typeface="Arial" pitchFamily="34" charset="0"/>
              <a:buChar char="•"/>
            </a:pPr>
            <a:r>
              <a:rPr lang="en-US" sz="2600" dirty="0">
                <a:solidFill>
                  <a:prstClr val="black"/>
                </a:solidFill>
                <a:latin typeface="Times New Roman" panose="02020603050405020304" pitchFamily="18" charset="0"/>
                <a:cs typeface="Times New Roman" panose="02020603050405020304" pitchFamily="18" charset="0"/>
              </a:rPr>
              <a:t> </a:t>
            </a:r>
            <a:r>
              <a:rPr lang="en-US" sz="2600" i="1" dirty="0">
                <a:solidFill>
                  <a:prstClr val="black"/>
                </a:solidFill>
                <a:latin typeface="Times New Roman" panose="02020603050405020304" pitchFamily="18" charset="0"/>
                <a:cs typeface="Times New Roman" panose="02020603050405020304" pitchFamily="18" charset="0"/>
              </a:rPr>
              <a:t>Pseudomonas aeruginosa </a:t>
            </a:r>
            <a:r>
              <a:rPr lang="en-US" sz="2600" dirty="0">
                <a:solidFill>
                  <a:prstClr val="black"/>
                </a:solidFill>
                <a:latin typeface="Times New Roman" panose="02020603050405020304" pitchFamily="18" charset="0"/>
                <a:cs typeface="Times New Roman" panose="02020603050405020304" pitchFamily="18" charset="0"/>
              </a:rPr>
              <a:t>is a gram-negative, opportunistic pathogen involved in many diseases. </a:t>
            </a:r>
          </a:p>
          <a:p>
            <a:pPr marL="925513" lvl="1" indent="-452438">
              <a:lnSpc>
                <a:spcPts val="3620"/>
              </a:lnSpc>
              <a:buFont typeface="Courier New" panose="02070309020205020404" pitchFamily="49" charset="0"/>
              <a:buChar char="o"/>
            </a:pPr>
            <a:r>
              <a:rPr lang="en-US" sz="2600" dirty="0">
                <a:solidFill>
                  <a:prstClr val="black"/>
                </a:solidFill>
                <a:latin typeface="Times New Roman" panose="02020603050405020304" pitchFamily="18" charset="0"/>
                <a:cs typeface="Times New Roman" panose="02020603050405020304" pitchFamily="18" charset="0"/>
              </a:rPr>
              <a:t>These diseases include c</a:t>
            </a:r>
            <a:r>
              <a:rPr lang="en-US" sz="2600" dirty="0">
                <a:latin typeface="Times New Roman" panose="02020603050405020304" pitchFamily="18" charset="0"/>
                <a:cs typeface="Times New Roman" panose="02020603050405020304" pitchFamily="18" charset="0"/>
              </a:rPr>
              <a:t>ystic fibrosis, enophthalmos, and pneumonia.</a:t>
            </a:r>
            <a:endParaRPr lang="en-US" sz="2600" dirty="0">
              <a:solidFill>
                <a:prstClr val="black"/>
              </a:solidFill>
              <a:latin typeface="Times New Roman" panose="02020603050405020304" pitchFamily="18" charset="0"/>
              <a:cs typeface="Times New Roman" panose="02020603050405020304" pitchFamily="18" charset="0"/>
            </a:endParaRPr>
          </a:p>
        </p:txBody>
      </p:sp>
      <p:sp>
        <p:nvSpPr>
          <p:cNvPr id="149" name="TextBox 148">
            <a:extLst>
              <a:ext uri="{FF2B5EF4-FFF2-40B4-BE49-F238E27FC236}">
                <a16:creationId xmlns:a16="http://schemas.microsoft.com/office/drawing/2014/main" id="{656CF1F3-D5AA-CE40-BE37-16CF795DE5D1}"/>
              </a:ext>
            </a:extLst>
          </p:cNvPr>
          <p:cNvSpPr txBox="1"/>
          <p:nvPr/>
        </p:nvSpPr>
        <p:spPr>
          <a:xfrm>
            <a:off x="491066" y="14403685"/>
            <a:ext cx="9453034" cy="3748334"/>
          </a:xfrm>
          <a:prstGeom prst="rect">
            <a:avLst/>
          </a:prstGeom>
          <a:noFill/>
        </p:spPr>
        <p:txBody>
          <a:bodyPr wrap="square" rtlCol="0">
            <a:spAutoFit/>
          </a:bodyPr>
          <a:lstStyle/>
          <a:p>
            <a:pPr marL="457193" indent="-457193" defTabSz="4388825">
              <a:lnSpc>
                <a:spcPts val="3620"/>
              </a:lnSpc>
              <a:buFont typeface="Arial" panose="020B0604020202020204" pitchFamily="34" charset="0"/>
              <a:buChar char="•"/>
            </a:pPr>
            <a:r>
              <a:rPr lang="en-US" sz="2600" dirty="0">
                <a:solidFill>
                  <a:prstClr val="black"/>
                </a:solidFill>
                <a:latin typeface="Times New Roman" panose="02020603050405020304" pitchFamily="18" charset="0"/>
                <a:cs typeface="Times New Roman" panose="02020603050405020304" pitchFamily="18" charset="0"/>
              </a:rPr>
              <a:t>Green fluorescent proteins (</a:t>
            </a:r>
            <a:r>
              <a:rPr lang="en-US" sz="2600" b="1" dirty="0">
                <a:solidFill>
                  <a:prstClr val="black"/>
                </a:solidFill>
                <a:latin typeface="Times New Roman" panose="02020603050405020304" pitchFamily="18" charset="0"/>
                <a:cs typeface="Times New Roman" panose="02020603050405020304" pitchFamily="18" charset="0"/>
              </a:rPr>
              <a:t>GFP</a:t>
            </a:r>
            <a:r>
              <a:rPr lang="en-US" sz="2600" dirty="0">
                <a:solidFill>
                  <a:prstClr val="black"/>
                </a:solidFill>
                <a:latin typeface="Times New Roman" panose="02020603050405020304" pitchFamily="18" charset="0"/>
                <a:cs typeface="Times New Roman" panose="02020603050405020304" pitchFamily="18" charset="0"/>
              </a:rPr>
              <a:t>) can be used to track the expression of genes by introducing a constructed plasmid to the bacteria. Transformed bacteria will fluoresce and this can be measured by devices such as the plate reader.</a:t>
            </a:r>
          </a:p>
          <a:p>
            <a:pPr marL="925513" lvl="1" indent="-452438" defTabSz="4388825">
              <a:lnSpc>
                <a:spcPts val="3620"/>
              </a:lnSpc>
              <a:buFont typeface="Courier New" panose="02070309020205020404" pitchFamily="49" charset="0"/>
              <a:buChar char="o"/>
            </a:pPr>
            <a:r>
              <a:rPr lang="en-US" sz="2600" dirty="0">
                <a:solidFill>
                  <a:prstClr val="black"/>
                </a:solidFill>
                <a:latin typeface="Times New Roman" panose="02020603050405020304" pitchFamily="18" charset="0"/>
                <a:cs typeface="Times New Roman" panose="02020603050405020304" pitchFamily="18" charset="0"/>
              </a:rPr>
              <a:t>In this experiment, GFP was tagged to the gene </a:t>
            </a:r>
            <a:r>
              <a:rPr lang="en-US" sz="2600" i="1" dirty="0">
                <a:solidFill>
                  <a:prstClr val="black"/>
                </a:solidFill>
                <a:latin typeface="Times New Roman" panose="02020603050405020304" pitchFamily="18" charset="0"/>
                <a:cs typeface="Times New Roman" panose="02020603050405020304" pitchFamily="18" charset="0"/>
              </a:rPr>
              <a:t>pqsA</a:t>
            </a:r>
            <a:r>
              <a:rPr lang="en-US" sz="2600" dirty="0">
                <a:solidFill>
                  <a:prstClr val="black"/>
                </a:solidFill>
                <a:latin typeface="Times New Roman" panose="02020603050405020304" pitchFamily="18" charset="0"/>
                <a:cs typeface="Times New Roman" panose="02020603050405020304" pitchFamily="18" charset="0"/>
              </a:rPr>
              <a:t> since it is known to play a crucial role in QS.</a:t>
            </a:r>
          </a:p>
          <a:p>
            <a:pPr marL="925513" lvl="1" indent="-452438" defTabSz="4388825">
              <a:lnSpc>
                <a:spcPts val="3620"/>
              </a:lnSpc>
              <a:buFont typeface="Courier New" panose="02070309020205020404" pitchFamily="49" charset="0"/>
              <a:buChar char="o"/>
            </a:pPr>
            <a:r>
              <a:rPr lang="en-US" sz="2600" dirty="0">
                <a:solidFill>
                  <a:prstClr val="black"/>
                </a:solidFill>
                <a:latin typeface="Times New Roman" panose="02020603050405020304" pitchFamily="18" charset="0"/>
                <a:cs typeface="Times New Roman" panose="02020603050405020304" pitchFamily="18" charset="0"/>
              </a:rPr>
              <a:t>High activity of this gene (as shown through fluorescence by GFP) meant high QS activity.</a:t>
            </a:r>
          </a:p>
        </p:txBody>
      </p:sp>
      <p:sp>
        <p:nvSpPr>
          <p:cNvPr id="156" name="Text Placeholder 13">
            <a:extLst>
              <a:ext uri="{FF2B5EF4-FFF2-40B4-BE49-F238E27FC236}">
                <a16:creationId xmlns:a16="http://schemas.microsoft.com/office/drawing/2014/main" id="{82C911C7-C7C7-7247-83BA-0DC7B4DA71C6}"/>
              </a:ext>
            </a:extLst>
          </p:cNvPr>
          <p:cNvSpPr txBox="1">
            <a:spLocks/>
          </p:cNvSpPr>
          <p:nvPr/>
        </p:nvSpPr>
        <p:spPr>
          <a:xfrm>
            <a:off x="33185100" y="33828254"/>
            <a:ext cx="10527680"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TOOLS USED</a:t>
            </a:r>
          </a:p>
        </p:txBody>
      </p:sp>
      <p:sp>
        <p:nvSpPr>
          <p:cNvPr id="159" name="TextBox 158">
            <a:extLst>
              <a:ext uri="{FF2B5EF4-FFF2-40B4-BE49-F238E27FC236}">
                <a16:creationId xmlns:a16="http://schemas.microsoft.com/office/drawing/2014/main" id="{7D2BEC25-899C-1649-9CE2-DEDA79BFC030}"/>
              </a:ext>
            </a:extLst>
          </p:cNvPr>
          <p:cNvSpPr txBox="1"/>
          <p:nvPr/>
        </p:nvSpPr>
        <p:spPr>
          <a:xfrm>
            <a:off x="33342317" y="34809345"/>
            <a:ext cx="5190702" cy="2631490"/>
          </a:xfrm>
          <a:prstGeom prst="rect">
            <a:avLst/>
          </a:prstGeom>
          <a:noFill/>
        </p:spPr>
        <p:txBody>
          <a:bodyPr wrap="square" rtlCol="0">
            <a:spAutoFit/>
          </a:bodyPr>
          <a:lstStyle/>
          <a:p>
            <a:pPr algn="ctr" defTabSz="4388825"/>
            <a:r>
              <a:rPr lang="en-US" sz="2600" b="1" dirty="0">
                <a:solidFill>
                  <a:schemeClr val="accent1">
                    <a:lumMod val="75000"/>
                  </a:schemeClr>
                </a:solidFill>
                <a:latin typeface="Times New Roman" panose="02020603050405020304" pitchFamily="18" charset="0"/>
                <a:cs typeface="Times New Roman" panose="02020603050405020304" pitchFamily="18" charset="0"/>
              </a:rPr>
              <a:t>Wet Lab</a:t>
            </a:r>
          </a:p>
          <a:p>
            <a:pPr algn="ctr" defTabSz="4388825"/>
            <a:endParaRPr lang="en-US" sz="900" b="1" dirty="0">
              <a:solidFill>
                <a:schemeClr val="accent1">
                  <a:lumMod val="75000"/>
                </a:schemeClr>
              </a:solidFill>
              <a:latin typeface="Times New Roman" panose="02020603050405020304" pitchFamily="18" charset="0"/>
              <a:cs typeface="Times New Roman" panose="02020603050405020304" pitchFamily="18" charset="0"/>
            </a:endParaRPr>
          </a:p>
          <a:p>
            <a:pPr marL="457193" indent="-457193" defTabSz="4388825">
              <a:buFont typeface="Arial" panose="020B0604020202020204" pitchFamily="34" charset="0"/>
              <a:buChar char="•"/>
            </a:pPr>
            <a:r>
              <a:rPr lang="en-US" sz="2600" dirty="0">
                <a:solidFill>
                  <a:prstClr val="black"/>
                </a:solidFill>
                <a:latin typeface="Times New Roman" panose="02020603050405020304" pitchFamily="18" charset="0"/>
                <a:cs typeface="Times New Roman" panose="02020603050405020304" pitchFamily="18" charset="0"/>
              </a:rPr>
              <a:t>Plate reader Infinite 200 PRO</a:t>
            </a:r>
          </a:p>
          <a:p>
            <a:pPr marL="457193" indent="-457193" defTabSz="4388825">
              <a:buFont typeface="Arial" panose="020B0604020202020204" pitchFamily="34" charset="0"/>
              <a:buChar char="•"/>
            </a:pPr>
            <a:r>
              <a:rPr lang="en-US" sz="2600" dirty="0">
                <a:solidFill>
                  <a:prstClr val="black"/>
                </a:solidFill>
                <a:latin typeface="Times New Roman" panose="02020603050405020304" pitchFamily="18" charset="0"/>
                <a:cs typeface="Times New Roman" panose="02020603050405020304" pitchFamily="18" charset="0"/>
              </a:rPr>
              <a:t>Centrifuge</a:t>
            </a:r>
          </a:p>
          <a:p>
            <a:pPr marL="457193" indent="-457193" defTabSz="4388825">
              <a:buFont typeface="Arial" panose="020B0604020202020204" pitchFamily="34" charset="0"/>
              <a:buChar char="•"/>
            </a:pPr>
            <a:r>
              <a:rPr lang="en-US" sz="2600" dirty="0">
                <a:solidFill>
                  <a:prstClr val="black"/>
                </a:solidFill>
                <a:latin typeface="Times New Roman" panose="02020603050405020304" pitchFamily="18" charset="0"/>
                <a:cs typeface="Times New Roman" panose="02020603050405020304" pitchFamily="18" charset="0"/>
              </a:rPr>
              <a:t>MicroPulser system</a:t>
            </a:r>
          </a:p>
          <a:p>
            <a:pPr marL="457193" indent="-457193" defTabSz="4388825">
              <a:buFont typeface="Arial" panose="020B0604020202020204" pitchFamily="34" charset="0"/>
              <a:buChar char="•"/>
            </a:pPr>
            <a:r>
              <a:rPr lang="en-US" sz="2600" dirty="0">
                <a:solidFill>
                  <a:prstClr val="black"/>
                </a:solidFill>
                <a:latin typeface="Times New Roman" panose="02020603050405020304" pitchFamily="18" charset="0"/>
                <a:cs typeface="Times New Roman" panose="02020603050405020304" pitchFamily="18" charset="0"/>
              </a:rPr>
              <a:t>Spectrophotometer</a:t>
            </a:r>
          </a:p>
          <a:p>
            <a:pPr marL="457193" indent="-457193" defTabSz="4388825">
              <a:buFont typeface="Arial" panose="020B0604020202020204" pitchFamily="34" charset="0"/>
              <a:buChar char="•"/>
            </a:pPr>
            <a:r>
              <a:rPr lang="en-US" sz="2600" dirty="0">
                <a:solidFill>
                  <a:prstClr val="black"/>
                </a:solidFill>
                <a:latin typeface="Times New Roman" panose="02020603050405020304" pitchFamily="18" charset="0"/>
                <a:cs typeface="Times New Roman" panose="02020603050405020304" pitchFamily="18" charset="0"/>
              </a:rPr>
              <a:t>Vortex mixer</a:t>
            </a:r>
          </a:p>
        </p:txBody>
      </p:sp>
      <p:cxnSp>
        <p:nvCxnSpPr>
          <p:cNvPr id="162" name="Straight Connector 161">
            <a:extLst>
              <a:ext uri="{FF2B5EF4-FFF2-40B4-BE49-F238E27FC236}">
                <a16:creationId xmlns:a16="http://schemas.microsoft.com/office/drawing/2014/main" id="{B1DD8BE3-25A7-1C41-9F4E-5E1B3B1DBF0A}"/>
              </a:ext>
            </a:extLst>
          </p:cNvPr>
          <p:cNvCxnSpPr>
            <a:cxnSpLocks/>
          </p:cNvCxnSpPr>
          <p:nvPr/>
        </p:nvCxnSpPr>
        <p:spPr>
          <a:xfrm>
            <a:off x="38341354" y="35011640"/>
            <a:ext cx="0" cy="2862808"/>
          </a:xfrm>
          <a:prstGeom prst="line">
            <a:avLst/>
          </a:prstGeom>
          <a:noFill/>
          <a:ln w="31750" cap="flat" cmpd="tri" algn="ctr">
            <a:solidFill>
              <a:schemeClr val="accent1">
                <a:lumMod val="50000"/>
              </a:schemeClr>
            </a:solidFill>
            <a:prstDash val="dash"/>
            <a:round/>
            <a:headEnd type="none" w="med" len="med"/>
            <a:tailEnd type="none" w="med" len="med"/>
          </a:ln>
          <a:effectLst/>
        </p:spPr>
      </p:cxnSp>
      <p:sp>
        <p:nvSpPr>
          <p:cNvPr id="163" name="TextBox 162">
            <a:extLst>
              <a:ext uri="{FF2B5EF4-FFF2-40B4-BE49-F238E27FC236}">
                <a16:creationId xmlns:a16="http://schemas.microsoft.com/office/drawing/2014/main" id="{917C7D25-F106-8446-927E-B738A0AA82F7}"/>
              </a:ext>
            </a:extLst>
          </p:cNvPr>
          <p:cNvSpPr txBox="1"/>
          <p:nvPr/>
        </p:nvSpPr>
        <p:spPr>
          <a:xfrm>
            <a:off x="39724985" y="34747396"/>
            <a:ext cx="2432659" cy="492443"/>
          </a:xfrm>
          <a:prstGeom prst="rect">
            <a:avLst/>
          </a:prstGeom>
          <a:noFill/>
        </p:spPr>
        <p:txBody>
          <a:bodyPr wrap="square" rtlCol="0">
            <a:spAutoFit/>
          </a:bodyPr>
          <a:lstStyle/>
          <a:p>
            <a:pPr defTabSz="4388825"/>
            <a:r>
              <a:rPr lang="en-US" sz="2600" b="1" dirty="0">
                <a:solidFill>
                  <a:schemeClr val="accent1">
                    <a:lumMod val="75000"/>
                  </a:schemeClr>
                </a:solidFill>
                <a:latin typeface="Times New Roman" panose="02020603050405020304" pitchFamily="18" charset="0"/>
                <a:cs typeface="Times New Roman" panose="02020603050405020304" pitchFamily="18" charset="0"/>
              </a:rPr>
              <a:t>Computational</a:t>
            </a:r>
          </a:p>
        </p:txBody>
      </p:sp>
      <p:pic>
        <p:nvPicPr>
          <p:cNvPr id="172" name="Picture 171">
            <a:extLst>
              <a:ext uri="{FF2B5EF4-FFF2-40B4-BE49-F238E27FC236}">
                <a16:creationId xmlns:a16="http://schemas.microsoft.com/office/drawing/2014/main" id="{064DF5B0-F967-FC44-945F-61ABFF055D0D}"/>
              </a:ext>
            </a:extLst>
          </p:cNvPr>
          <p:cNvPicPr>
            <a:picLocks noChangeAspect="1"/>
          </p:cNvPicPr>
          <p:nvPr/>
        </p:nvPicPr>
        <p:blipFill rotWithShape="1">
          <a:blip r:embed="rId5"/>
          <a:srcRect t="3630" r="5059" b="1772"/>
          <a:stretch/>
        </p:blipFill>
        <p:spPr>
          <a:xfrm>
            <a:off x="20358100" y="22626143"/>
            <a:ext cx="3836022" cy="3382617"/>
          </a:xfrm>
          <a:prstGeom prst="rect">
            <a:avLst/>
          </a:prstGeom>
        </p:spPr>
      </p:pic>
      <p:pic>
        <p:nvPicPr>
          <p:cNvPr id="173" name="Picture 172">
            <a:extLst>
              <a:ext uri="{FF2B5EF4-FFF2-40B4-BE49-F238E27FC236}">
                <a16:creationId xmlns:a16="http://schemas.microsoft.com/office/drawing/2014/main" id="{928FE119-D756-2647-8F80-99C6F2A27A1D}"/>
              </a:ext>
            </a:extLst>
          </p:cNvPr>
          <p:cNvPicPr>
            <a:picLocks noChangeAspect="1"/>
          </p:cNvPicPr>
          <p:nvPr/>
        </p:nvPicPr>
        <p:blipFill>
          <a:blip r:embed="rId6"/>
          <a:stretch>
            <a:fillRect/>
          </a:stretch>
        </p:blipFill>
        <p:spPr>
          <a:xfrm>
            <a:off x="24300160" y="20963688"/>
            <a:ext cx="8770453" cy="7188201"/>
          </a:xfrm>
          <a:prstGeom prst="rect">
            <a:avLst/>
          </a:prstGeom>
        </p:spPr>
      </p:pic>
      <p:sp>
        <p:nvSpPr>
          <p:cNvPr id="190" name="Text Placeholder 11">
            <a:extLst>
              <a:ext uri="{FF2B5EF4-FFF2-40B4-BE49-F238E27FC236}">
                <a16:creationId xmlns:a16="http://schemas.microsoft.com/office/drawing/2014/main" id="{8CDAAABD-635D-4045-BFBD-F4E593BA7164}"/>
              </a:ext>
            </a:extLst>
          </p:cNvPr>
          <p:cNvSpPr txBox="1">
            <a:spLocks/>
          </p:cNvSpPr>
          <p:nvPr/>
        </p:nvSpPr>
        <p:spPr>
          <a:xfrm>
            <a:off x="33199755" y="4854857"/>
            <a:ext cx="10513026"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MODELS USED</a:t>
            </a:r>
          </a:p>
        </p:txBody>
      </p:sp>
      <p:sp>
        <p:nvSpPr>
          <p:cNvPr id="197" name="TextBox 196">
            <a:extLst>
              <a:ext uri="{FF2B5EF4-FFF2-40B4-BE49-F238E27FC236}">
                <a16:creationId xmlns:a16="http://schemas.microsoft.com/office/drawing/2014/main" id="{277B8601-3A21-504A-AB2E-2FC24E67E1E1}"/>
              </a:ext>
            </a:extLst>
          </p:cNvPr>
          <p:cNvSpPr txBox="1"/>
          <p:nvPr/>
        </p:nvSpPr>
        <p:spPr>
          <a:xfrm>
            <a:off x="10958058" y="19940416"/>
            <a:ext cx="8689511" cy="1292662"/>
          </a:xfrm>
          <a:prstGeom prst="rect">
            <a:avLst/>
          </a:prstGeom>
          <a:noFill/>
        </p:spPr>
        <p:txBody>
          <a:bodyPr wrap="square" rtlCol="0">
            <a:spAutoFit/>
          </a:bodyPr>
          <a:lstStyle/>
          <a:p>
            <a:r>
              <a:rPr lang="en-US" sz="2600" b="1" dirty="0">
                <a:solidFill>
                  <a:schemeClr val="accent1">
                    <a:lumMod val="75000"/>
                  </a:schemeClr>
                </a:solidFill>
                <a:latin typeface="Times New Roman" panose="02020603050405020304" pitchFamily="18" charset="0"/>
                <a:cs typeface="Times New Roman" panose="02020603050405020304" pitchFamily="18" charset="0"/>
              </a:rPr>
              <a:t>Figure 2. </a:t>
            </a:r>
            <a:r>
              <a:rPr lang="en-US" sz="2600" dirty="0">
                <a:latin typeface="Times New Roman" panose="02020603050405020304" pitchFamily="18" charset="0"/>
                <a:cs typeface="Times New Roman" panose="02020603050405020304" pitchFamily="18" charset="0"/>
              </a:rPr>
              <a:t>Comparing the concentration estimates of 2 models, Models I and II, one that does not adjust for OD (Model I: </a:t>
            </a:r>
            <a:r>
              <a:rPr lang="en-US" sz="2600" b="1" dirty="0">
                <a:solidFill>
                  <a:srgbClr val="BD434A"/>
                </a:solidFill>
                <a:latin typeface="Times New Roman" panose="02020603050405020304" pitchFamily="18" charset="0"/>
                <a:cs typeface="Times New Roman" panose="02020603050405020304" pitchFamily="18" charset="0"/>
              </a:rPr>
              <a:t>red</a:t>
            </a:r>
            <a:r>
              <a:rPr lang="en-US" sz="2600" dirty="0">
                <a:latin typeface="Times New Roman" panose="02020603050405020304" pitchFamily="18" charset="0"/>
                <a:cs typeface="Times New Roman" panose="02020603050405020304" pitchFamily="18" charset="0"/>
              </a:rPr>
              <a:t>) and another that adjusts for all confounders (Model II: </a:t>
            </a:r>
            <a:r>
              <a:rPr lang="en-US" sz="2600" b="1" dirty="0">
                <a:latin typeface="Times New Roman" panose="02020603050405020304" pitchFamily="18" charset="0"/>
                <a:cs typeface="Times New Roman" panose="02020603050405020304" pitchFamily="18" charset="0"/>
              </a:rPr>
              <a:t>black</a:t>
            </a:r>
            <a:r>
              <a:rPr lang="en-US" sz="2600" dirty="0">
                <a:latin typeface="Times New Roman" panose="02020603050405020304" pitchFamily="18" charset="0"/>
                <a:cs typeface="Times New Roman" panose="02020603050405020304" pitchFamily="18" charset="0"/>
              </a:rPr>
              <a:t>).</a:t>
            </a:r>
          </a:p>
        </p:txBody>
      </p:sp>
      <p:sp>
        <p:nvSpPr>
          <p:cNvPr id="198" name="TextBox 197">
            <a:extLst>
              <a:ext uri="{FF2B5EF4-FFF2-40B4-BE49-F238E27FC236}">
                <a16:creationId xmlns:a16="http://schemas.microsoft.com/office/drawing/2014/main" id="{B5BFEBC0-48A7-9E42-A49E-8CCF397F943C}"/>
              </a:ext>
            </a:extLst>
          </p:cNvPr>
          <p:cNvSpPr txBox="1"/>
          <p:nvPr/>
        </p:nvSpPr>
        <p:spPr>
          <a:xfrm>
            <a:off x="20459700" y="19828042"/>
            <a:ext cx="12573000" cy="1364126"/>
          </a:xfrm>
          <a:prstGeom prst="rect">
            <a:avLst/>
          </a:prstGeom>
        </p:spPr>
        <p:txBody>
          <a:bodyPr vert="horz" lIns="91440" tIns="45720" rIns="91440" bIns="45720" rtlCol="0" anchor="ctr">
            <a:noAutofit/>
          </a:bodyPr>
          <a:lstStyle/>
          <a:p>
            <a:pPr defTabSz="914384">
              <a:lnSpc>
                <a:spcPct val="90000"/>
              </a:lnSpc>
              <a:spcAft>
                <a:spcPts val="600"/>
              </a:spcAft>
            </a:pPr>
            <a:r>
              <a:rPr lang="en-US" sz="2600" b="1" dirty="0">
                <a:solidFill>
                  <a:schemeClr val="accent1">
                    <a:lumMod val="75000"/>
                  </a:schemeClr>
                </a:solidFill>
                <a:latin typeface="Times New Roman" panose="02020603050405020304" pitchFamily="18" charset="0"/>
                <a:cs typeface="Times New Roman" panose="02020603050405020304" pitchFamily="18" charset="0"/>
              </a:rPr>
              <a:t>Figure 3</a:t>
            </a:r>
            <a:r>
              <a:rPr lang="en-US" sz="2600" dirty="0">
                <a:solidFill>
                  <a:schemeClr val="accent1">
                    <a:lumMod val="75000"/>
                  </a:schemeClr>
                </a:solidFill>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Illumination (raw fluorescence) against time for concentrations 10, 20, and 50µM between time intervals of 200 and 600 minutes. Absorbance-adjusted fluorescence is shown in colored curves. Adjusted data was obtained from Model II.</a:t>
            </a:r>
          </a:p>
        </p:txBody>
      </p:sp>
      <p:sp>
        <p:nvSpPr>
          <p:cNvPr id="206" name="TextBox 205">
            <a:extLst>
              <a:ext uri="{FF2B5EF4-FFF2-40B4-BE49-F238E27FC236}">
                <a16:creationId xmlns:a16="http://schemas.microsoft.com/office/drawing/2014/main" id="{064B7F31-274E-E843-AEE1-124DC3C14099}"/>
              </a:ext>
            </a:extLst>
          </p:cNvPr>
          <p:cNvSpPr txBox="1"/>
          <p:nvPr/>
        </p:nvSpPr>
        <p:spPr>
          <a:xfrm>
            <a:off x="11155944" y="29428395"/>
            <a:ext cx="9210238" cy="391665"/>
          </a:xfrm>
          <a:prstGeom prst="rect">
            <a:avLst/>
          </a:prstGeom>
        </p:spPr>
        <p:txBody>
          <a:bodyPr vert="horz" lIns="91440" tIns="45720" rIns="91440" bIns="45720" rtlCol="0">
            <a:noAutofit/>
          </a:bodyPr>
          <a:lstStyle/>
          <a:p>
            <a:pPr marL="57149" defTabSz="914384">
              <a:lnSpc>
                <a:spcPct val="90000"/>
              </a:lnSpc>
              <a:spcAft>
                <a:spcPts val="600"/>
              </a:spcAft>
            </a:pPr>
            <a:r>
              <a:rPr lang="en-US" sz="2600" b="1" dirty="0">
                <a:solidFill>
                  <a:schemeClr val="accent1">
                    <a:lumMod val="75000"/>
                  </a:schemeClr>
                </a:solidFill>
                <a:latin typeface="Times New Roman" panose="02020603050405020304" pitchFamily="18" charset="0"/>
                <a:cs typeface="Times New Roman" panose="02020603050405020304" pitchFamily="18" charset="0"/>
              </a:rPr>
              <a:t>Figure 4</a:t>
            </a:r>
            <a:r>
              <a:rPr lang="en-US" sz="2600" dirty="0">
                <a:solidFill>
                  <a:schemeClr val="accent1">
                    <a:lumMod val="75000"/>
                  </a:schemeClr>
                </a:solidFill>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Raw fluorescence for gene deletion strains through time</a:t>
            </a:r>
            <a:r>
              <a:rPr lang="en-US" sz="2400" dirty="0">
                <a:latin typeface="Times New Roman" panose="02020603050405020304" pitchFamily="18" charset="0"/>
                <a:cs typeface="Times New Roman" panose="02020603050405020304" pitchFamily="18" charset="0"/>
              </a:rPr>
              <a:t>.</a:t>
            </a:r>
          </a:p>
        </p:txBody>
      </p:sp>
      <p:sp>
        <p:nvSpPr>
          <p:cNvPr id="207" name="TextBox 206">
            <a:extLst>
              <a:ext uri="{FF2B5EF4-FFF2-40B4-BE49-F238E27FC236}">
                <a16:creationId xmlns:a16="http://schemas.microsoft.com/office/drawing/2014/main" id="{C54A4093-75EB-D044-88C3-72738A3F155C}"/>
              </a:ext>
            </a:extLst>
          </p:cNvPr>
          <p:cNvSpPr txBox="1"/>
          <p:nvPr/>
        </p:nvSpPr>
        <p:spPr>
          <a:xfrm>
            <a:off x="22344913" y="29249886"/>
            <a:ext cx="10840187" cy="1194255"/>
          </a:xfrm>
          <a:prstGeom prst="rect">
            <a:avLst/>
          </a:prstGeom>
        </p:spPr>
        <p:txBody>
          <a:bodyPr vert="horz" lIns="91440" tIns="45720" rIns="91440" bIns="45720" rtlCol="0">
            <a:noAutofit/>
          </a:bodyPr>
          <a:lstStyle/>
          <a:p>
            <a:pPr marL="57149" defTabSz="914384">
              <a:lnSpc>
                <a:spcPct val="90000"/>
              </a:lnSpc>
              <a:spcAft>
                <a:spcPts val="600"/>
              </a:spcAft>
            </a:pPr>
            <a:r>
              <a:rPr lang="en-US" sz="2600" b="1" dirty="0">
                <a:solidFill>
                  <a:schemeClr val="accent1">
                    <a:lumMod val="75000"/>
                  </a:schemeClr>
                </a:solidFill>
                <a:latin typeface="Times New Roman" panose="02020603050405020304" pitchFamily="18" charset="0"/>
                <a:cs typeface="Times New Roman" panose="02020603050405020304" pitchFamily="18" charset="0"/>
              </a:rPr>
              <a:t>Figure 5</a:t>
            </a:r>
            <a:r>
              <a:rPr lang="en-US" sz="2600" dirty="0">
                <a:solidFill>
                  <a:schemeClr val="accent1">
                    <a:lumMod val="75000"/>
                  </a:schemeClr>
                </a:solidFill>
                <a:latin typeface="Times New Roman" panose="02020603050405020304" pitchFamily="18" charset="0"/>
                <a:cs typeface="Times New Roman" panose="02020603050405020304" pitchFamily="18" charset="0"/>
              </a:rPr>
              <a:t>. </a:t>
            </a:r>
            <a:r>
              <a:rPr lang="en-US" sz="2600" dirty="0">
                <a:latin typeface="Times New Roman" panose="02020603050405020304" pitchFamily="18" charset="0"/>
                <a:cs typeface="Times New Roman" panose="02020603050405020304" pitchFamily="18" charset="0"/>
              </a:rPr>
              <a:t>Absorbance-adjusted fluorescence for gene deletion strains. Factors such as absorbance, temperature, and type of gene deletion strain were accounted for in each curve (Model IV).</a:t>
            </a:r>
          </a:p>
        </p:txBody>
      </p:sp>
      <p:pic>
        <p:nvPicPr>
          <p:cNvPr id="157" name="Picture 2">
            <a:extLst>
              <a:ext uri="{FF2B5EF4-FFF2-40B4-BE49-F238E27FC236}">
                <a16:creationId xmlns:a16="http://schemas.microsoft.com/office/drawing/2014/main" id="{888E4560-D4E7-174A-99EA-236ED88FC39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8663928" y="35547120"/>
            <a:ext cx="1373099" cy="1064152"/>
          </a:xfrm>
          <a:prstGeom prst="rect">
            <a:avLst/>
          </a:prstGeom>
          <a:noFill/>
          <a:extLst>
            <a:ext uri="{909E8E84-426E-40DD-AFC4-6F175D3DCCD1}">
              <a14:hiddenFill xmlns:a14="http://schemas.microsoft.com/office/drawing/2010/main">
                <a:solidFill>
                  <a:srgbClr val="FFFFFF"/>
                </a:solidFill>
              </a14:hiddenFill>
            </a:ext>
          </a:extLst>
        </p:spPr>
      </p:pic>
      <p:pic>
        <p:nvPicPr>
          <p:cNvPr id="158" name="Picture 4" descr="Anaconda | The World's Most Popular Data Science Platform">
            <a:extLst>
              <a:ext uri="{FF2B5EF4-FFF2-40B4-BE49-F238E27FC236}">
                <a16:creationId xmlns:a16="http://schemas.microsoft.com/office/drawing/2014/main" id="{4AB92A75-8376-4F45-B2A0-459ACA92E912}"/>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l="10876" t="34429" r="12676" b="34077"/>
          <a:stretch/>
        </p:blipFill>
        <p:spPr bwMode="auto">
          <a:xfrm>
            <a:off x="38651240" y="36878637"/>
            <a:ext cx="2736726" cy="591913"/>
          </a:xfrm>
          <a:prstGeom prst="rect">
            <a:avLst/>
          </a:prstGeom>
          <a:noFill/>
          <a:extLst>
            <a:ext uri="{909E8E84-426E-40DD-AFC4-6F175D3DCCD1}">
              <a14:hiddenFill xmlns:a14="http://schemas.microsoft.com/office/drawing/2010/main">
                <a:solidFill>
                  <a:srgbClr val="FFFFFF"/>
                </a:solidFill>
              </a14:hiddenFill>
            </a:ext>
          </a:extLst>
        </p:spPr>
      </p:pic>
      <p:pic>
        <p:nvPicPr>
          <p:cNvPr id="161" name="Picture 6" descr="GitHub Logo, history, meaning, symbol, PNG">
            <a:extLst>
              <a:ext uri="{FF2B5EF4-FFF2-40B4-BE49-F238E27FC236}">
                <a16:creationId xmlns:a16="http://schemas.microsoft.com/office/drawing/2014/main" id="{BC2C5F3E-E0F9-8D4D-9E49-4B1515840791}"/>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2012" r="14292"/>
          <a:stretch/>
        </p:blipFill>
        <p:spPr bwMode="auto">
          <a:xfrm rot="10800000" flipH="1" flipV="1">
            <a:off x="40213216" y="35547120"/>
            <a:ext cx="1664250" cy="1120919"/>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BioRender">
            <a:extLst>
              <a:ext uri="{FF2B5EF4-FFF2-40B4-BE49-F238E27FC236}">
                <a16:creationId xmlns:a16="http://schemas.microsoft.com/office/drawing/2014/main" id="{18FC83A4-8909-4A40-90B4-2A6F8D526368}"/>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29833" b="30677"/>
          <a:stretch/>
        </p:blipFill>
        <p:spPr bwMode="auto">
          <a:xfrm>
            <a:off x="41559569" y="37220501"/>
            <a:ext cx="1987010" cy="41203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ggplot2 Package">
            <a:extLst>
              <a:ext uri="{FF2B5EF4-FFF2-40B4-BE49-F238E27FC236}">
                <a16:creationId xmlns:a16="http://schemas.microsoft.com/office/drawing/2014/main" id="{AA212098-A470-754D-A270-D8A538090797}"/>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2157643" y="35490046"/>
            <a:ext cx="1115424" cy="1254460"/>
          </a:xfrm>
          <a:prstGeom prst="rect">
            <a:avLst/>
          </a:prstGeom>
          <a:noFill/>
          <a:extLst>
            <a:ext uri="{909E8E84-426E-40DD-AFC4-6F175D3DCCD1}">
              <a14:hiddenFill xmlns:a14="http://schemas.microsoft.com/office/drawing/2010/main">
                <a:solidFill>
                  <a:srgbClr val="FFFFFF"/>
                </a:solidFill>
              </a14:hiddenFill>
            </a:ext>
          </a:extLst>
        </p:spPr>
      </p:pic>
      <p:sp>
        <p:nvSpPr>
          <p:cNvPr id="150" name="TextBox 149">
            <a:extLst>
              <a:ext uri="{FF2B5EF4-FFF2-40B4-BE49-F238E27FC236}">
                <a16:creationId xmlns:a16="http://schemas.microsoft.com/office/drawing/2014/main" id="{E891C069-505E-7A49-91B6-B49F033F67D8}"/>
              </a:ext>
            </a:extLst>
          </p:cNvPr>
          <p:cNvSpPr txBox="1"/>
          <p:nvPr/>
        </p:nvSpPr>
        <p:spPr>
          <a:xfrm>
            <a:off x="10858500" y="28290323"/>
            <a:ext cx="22174200" cy="492443"/>
          </a:xfrm>
          <a:prstGeom prst="rect">
            <a:avLst/>
          </a:prstGeom>
          <a:noFill/>
        </p:spPr>
        <p:txBody>
          <a:bodyPr wrap="square" rtlCol="0">
            <a:spAutoFit/>
          </a:bodyPr>
          <a:lstStyle/>
          <a:p>
            <a:pPr algn="ctr"/>
            <a:r>
              <a:rPr lang="en-US" sz="2600" dirty="0">
                <a:solidFill>
                  <a:schemeClr val="accent1">
                    <a:lumMod val="75000"/>
                  </a:schemeClr>
                </a:solidFill>
                <a:latin typeface="Times New Roman" panose="02020603050405020304" pitchFamily="18" charset="0"/>
                <a:cs typeface="Times New Roman" panose="02020603050405020304" pitchFamily="18" charset="0"/>
              </a:rPr>
              <a:t>Full model correctly estimated true QS activity, whereas ignoring OD overestimated QS activity.</a:t>
            </a:r>
          </a:p>
        </p:txBody>
      </p:sp>
      <p:cxnSp>
        <p:nvCxnSpPr>
          <p:cNvPr id="155" name="Straight Connector 154">
            <a:extLst>
              <a:ext uri="{FF2B5EF4-FFF2-40B4-BE49-F238E27FC236}">
                <a16:creationId xmlns:a16="http://schemas.microsoft.com/office/drawing/2014/main" id="{999048E8-8E78-864E-BFD7-A62B3671ED58}"/>
              </a:ext>
            </a:extLst>
          </p:cNvPr>
          <p:cNvCxnSpPr>
            <a:cxnSpLocks/>
          </p:cNvCxnSpPr>
          <p:nvPr/>
        </p:nvCxnSpPr>
        <p:spPr>
          <a:xfrm>
            <a:off x="11131536" y="28144809"/>
            <a:ext cx="21729055" cy="0"/>
          </a:xfrm>
          <a:prstGeom prst="line">
            <a:avLst/>
          </a:prstGeom>
        </p:spPr>
        <p:style>
          <a:lnRef idx="1">
            <a:schemeClr val="dk1"/>
          </a:lnRef>
          <a:fillRef idx="0">
            <a:schemeClr val="dk1"/>
          </a:fillRef>
          <a:effectRef idx="0">
            <a:schemeClr val="dk1"/>
          </a:effectRef>
          <a:fontRef idx="minor">
            <a:schemeClr val="tx1"/>
          </a:fontRef>
        </p:style>
      </p:cxnSp>
      <p:cxnSp>
        <p:nvCxnSpPr>
          <p:cNvPr id="164" name="Straight Connector 163">
            <a:extLst>
              <a:ext uri="{FF2B5EF4-FFF2-40B4-BE49-F238E27FC236}">
                <a16:creationId xmlns:a16="http://schemas.microsoft.com/office/drawing/2014/main" id="{2207A8EE-2A78-9543-B2EF-9759BB2A8873}"/>
              </a:ext>
            </a:extLst>
          </p:cNvPr>
          <p:cNvCxnSpPr>
            <a:cxnSpLocks/>
          </p:cNvCxnSpPr>
          <p:nvPr/>
        </p:nvCxnSpPr>
        <p:spPr>
          <a:xfrm>
            <a:off x="11024089" y="28896971"/>
            <a:ext cx="21829980" cy="0"/>
          </a:xfrm>
          <a:prstGeom prst="line">
            <a:avLst/>
          </a:prstGeom>
        </p:spPr>
        <p:style>
          <a:lnRef idx="1">
            <a:schemeClr val="dk1"/>
          </a:lnRef>
          <a:fillRef idx="0">
            <a:schemeClr val="dk1"/>
          </a:fillRef>
          <a:effectRef idx="0">
            <a:schemeClr val="dk1"/>
          </a:effectRef>
          <a:fontRef idx="minor">
            <a:schemeClr val="tx1"/>
          </a:fontRef>
        </p:style>
      </p:cxnSp>
      <p:pic>
        <p:nvPicPr>
          <p:cNvPr id="3" name="Picture 2">
            <a:extLst>
              <a:ext uri="{FF2B5EF4-FFF2-40B4-BE49-F238E27FC236}">
                <a16:creationId xmlns:a16="http://schemas.microsoft.com/office/drawing/2014/main" id="{3D5569F6-5FD0-1086-2D59-B0843B2480B8}"/>
              </a:ext>
            </a:extLst>
          </p:cNvPr>
          <p:cNvPicPr>
            <a:picLocks noChangeAspect="1"/>
          </p:cNvPicPr>
          <p:nvPr/>
        </p:nvPicPr>
        <p:blipFill>
          <a:blip r:embed="rId12"/>
          <a:stretch>
            <a:fillRect/>
          </a:stretch>
        </p:blipFill>
        <p:spPr>
          <a:xfrm>
            <a:off x="11331286" y="21437599"/>
            <a:ext cx="8605839" cy="5737225"/>
          </a:xfrm>
          <a:prstGeom prst="rect">
            <a:avLst/>
          </a:prstGeom>
        </p:spPr>
      </p:pic>
      <p:pic>
        <p:nvPicPr>
          <p:cNvPr id="14" name="Picture 13">
            <a:extLst>
              <a:ext uri="{FF2B5EF4-FFF2-40B4-BE49-F238E27FC236}">
                <a16:creationId xmlns:a16="http://schemas.microsoft.com/office/drawing/2014/main" id="{A1C2FBEA-4290-2399-4E87-C607A83C241C}"/>
              </a:ext>
            </a:extLst>
          </p:cNvPr>
          <p:cNvPicPr>
            <a:picLocks noChangeAspect="1"/>
          </p:cNvPicPr>
          <p:nvPr/>
        </p:nvPicPr>
        <p:blipFill>
          <a:blip r:embed="rId13"/>
          <a:stretch>
            <a:fillRect/>
          </a:stretch>
        </p:blipFill>
        <p:spPr>
          <a:xfrm>
            <a:off x="11185608" y="30260025"/>
            <a:ext cx="10581107" cy="6757824"/>
          </a:xfrm>
          <a:prstGeom prst="rect">
            <a:avLst/>
          </a:prstGeom>
        </p:spPr>
      </p:pic>
      <p:pic>
        <p:nvPicPr>
          <p:cNvPr id="16" name="Picture 15">
            <a:extLst>
              <a:ext uri="{FF2B5EF4-FFF2-40B4-BE49-F238E27FC236}">
                <a16:creationId xmlns:a16="http://schemas.microsoft.com/office/drawing/2014/main" id="{EE1C9D23-91C8-047A-F77C-923925C995A5}"/>
              </a:ext>
            </a:extLst>
          </p:cNvPr>
          <p:cNvPicPr>
            <a:picLocks noChangeAspect="1"/>
          </p:cNvPicPr>
          <p:nvPr/>
        </p:nvPicPr>
        <p:blipFill>
          <a:blip r:embed="rId14"/>
          <a:stretch>
            <a:fillRect/>
          </a:stretch>
        </p:blipFill>
        <p:spPr>
          <a:xfrm>
            <a:off x="22564165" y="30326455"/>
            <a:ext cx="10620935" cy="7071931"/>
          </a:xfrm>
          <a:prstGeom prst="rect">
            <a:avLst/>
          </a:prstGeom>
        </p:spPr>
      </p:pic>
      <p:pic>
        <p:nvPicPr>
          <p:cNvPr id="20" name="Picture 19">
            <a:extLst>
              <a:ext uri="{FF2B5EF4-FFF2-40B4-BE49-F238E27FC236}">
                <a16:creationId xmlns:a16="http://schemas.microsoft.com/office/drawing/2014/main" id="{8292E4F1-EA62-340D-212D-A5A7D8D36780}"/>
              </a:ext>
            </a:extLst>
          </p:cNvPr>
          <p:cNvPicPr>
            <a:picLocks noChangeAspect="1"/>
          </p:cNvPicPr>
          <p:nvPr/>
        </p:nvPicPr>
        <p:blipFill rotWithShape="1">
          <a:blip r:embed="rId15"/>
          <a:srcRect l="2233" t="20857" r="4286" b="9270"/>
          <a:stretch/>
        </p:blipFill>
        <p:spPr>
          <a:xfrm>
            <a:off x="178899" y="39382198"/>
            <a:ext cx="10469217" cy="3912655"/>
          </a:xfrm>
          <a:prstGeom prst="rect">
            <a:avLst/>
          </a:prstGeom>
        </p:spPr>
      </p:pic>
      <p:sp>
        <p:nvSpPr>
          <p:cNvPr id="167" name="TextBox 166">
            <a:extLst>
              <a:ext uri="{FF2B5EF4-FFF2-40B4-BE49-F238E27FC236}">
                <a16:creationId xmlns:a16="http://schemas.microsoft.com/office/drawing/2014/main" id="{BD2CBD95-D9E2-AFDC-BD29-AF637BB5024D}"/>
              </a:ext>
            </a:extLst>
          </p:cNvPr>
          <p:cNvSpPr txBox="1"/>
          <p:nvPr/>
        </p:nvSpPr>
        <p:spPr>
          <a:xfrm>
            <a:off x="954466" y="38771166"/>
            <a:ext cx="9534630" cy="492443"/>
          </a:xfrm>
          <a:prstGeom prst="rect">
            <a:avLst/>
          </a:prstGeom>
          <a:noFill/>
        </p:spPr>
        <p:txBody>
          <a:bodyPr wrap="square" rtlCol="0">
            <a:spAutoFit/>
          </a:bodyPr>
          <a:lstStyle/>
          <a:p>
            <a:pPr algn="ctr"/>
            <a:r>
              <a:rPr lang="en-US" sz="2600" b="1" dirty="0">
                <a:solidFill>
                  <a:schemeClr val="accent1">
                    <a:lumMod val="75000"/>
                  </a:schemeClr>
                </a:solidFill>
                <a:latin typeface="Times New Roman" panose="02020603050405020304" pitchFamily="18" charset="0"/>
                <a:cs typeface="Times New Roman" panose="02020603050405020304" pitchFamily="18" charset="0"/>
              </a:rPr>
              <a:t>Figure 1. </a:t>
            </a:r>
            <a:r>
              <a:rPr lang="en-US" sz="2600" dirty="0">
                <a:latin typeface="Times New Roman" panose="02020603050405020304" pitchFamily="18" charset="0"/>
                <a:cs typeface="Times New Roman" panose="02020603050405020304" pitchFamily="18" charset="0"/>
              </a:rPr>
              <a:t>Boxplots of raw fluorescence data ordered lowest to highest. </a:t>
            </a:r>
            <a:endParaRPr lang="en-US" sz="2600" b="1" dirty="0">
              <a:latin typeface="Times New Roman" panose="02020603050405020304" pitchFamily="18" charset="0"/>
              <a:cs typeface="Times New Roman" panose="02020603050405020304" pitchFamily="18" charset="0"/>
            </a:endParaRPr>
          </a:p>
        </p:txBody>
      </p:sp>
      <p:grpSp>
        <p:nvGrpSpPr>
          <p:cNvPr id="53" name="Group 52">
            <a:extLst>
              <a:ext uri="{FF2B5EF4-FFF2-40B4-BE49-F238E27FC236}">
                <a16:creationId xmlns:a16="http://schemas.microsoft.com/office/drawing/2014/main" id="{C5ED5B68-A978-9299-ED3E-3BC5146CB2BE}"/>
              </a:ext>
            </a:extLst>
          </p:cNvPr>
          <p:cNvGrpSpPr/>
          <p:nvPr/>
        </p:nvGrpSpPr>
        <p:grpSpPr>
          <a:xfrm>
            <a:off x="17561859" y="37570554"/>
            <a:ext cx="15287093" cy="1804527"/>
            <a:chOff x="18600821" y="35287243"/>
            <a:chExt cx="14107465" cy="1804527"/>
          </a:xfrm>
        </p:grpSpPr>
        <p:cxnSp>
          <p:nvCxnSpPr>
            <p:cNvPr id="154" name="Straight Connector 153">
              <a:extLst>
                <a:ext uri="{FF2B5EF4-FFF2-40B4-BE49-F238E27FC236}">
                  <a16:creationId xmlns:a16="http://schemas.microsoft.com/office/drawing/2014/main" id="{E3DC3D78-3331-EE41-9202-EE3CD4629B30}"/>
                </a:ext>
              </a:extLst>
            </p:cNvPr>
            <p:cNvCxnSpPr>
              <a:cxnSpLocks/>
            </p:cNvCxnSpPr>
            <p:nvPr/>
          </p:nvCxnSpPr>
          <p:spPr>
            <a:xfrm>
              <a:off x="18736149" y="37091770"/>
              <a:ext cx="13959111" cy="0"/>
            </a:xfrm>
            <a:prstGeom prst="line">
              <a:avLst/>
            </a:prstGeom>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DDD465C4-7C97-5C42-B7A3-638B534DE574}"/>
                </a:ext>
              </a:extLst>
            </p:cNvPr>
            <p:cNvCxnSpPr>
              <a:cxnSpLocks/>
            </p:cNvCxnSpPr>
            <p:nvPr/>
          </p:nvCxnSpPr>
          <p:spPr>
            <a:xfrm>
              <a:off x="18735121" y="35287243"/>
              <a:ext cx="13973165" cy="0"/>
            </a:xfrm>
            <a:prstGeom prst="line">
              <a:avLst/>
            </a:prstGeom>
          </p:spPr>
          <p:style>
            <a:lnRef idx="1">
              <a:schemeClr val="dk1"/>
            </a:lnRef>
            <a:fillRef idx="0">
              <a:schemeClr val="dk1"/>
            </a:fillRef>
            <a:effectRef idx="0">
              <a:schemeClr val="dk1"/>
            </a:effectRef>
            <a:fontRef idx="minor">
              <a:schemeClr val="tx1"/>
            </a:fontRef>
          </p:style>
        </p:cxnSp>
        <p:sp>
          <p:nvSpPr>
            <p:cNvPr id="153" name="TextBox 152">
              <a:extLst>
                <a:ext uri="{FF2B5EF4-FFF2-40B4-BE49-F238E27FC236}">
                  <a16:creationId xmlns:a16="http://schemas.microsoft.com/office/drawing/2014/main" id="{B3BCEB8F-E983-4048-A379-D210C57B1477}"/>
                </a:ext>
              </a:extLst>
            </p:cNvPr>
            <p:cNvSpPr txBox="1"/>
            <p:nvPr/>
          </p:nvSpPr>
          <p:spPr>
            <a:xfrm>
              <a:off x="18600821" y="35343698"/>
              <a:ext cx="14081891" cy="1692771"/>
            </a:xfrm>
            <a:prstGeom prst="rect">
              <a:avLst/>
            </a:prstGeom>
            <a:noFill/>
          </p:spPr>
          <p:txBody>
            <a:bodyPr wrap="square" rtlCol="0">
              <a:spAutoFit/>
            </a:bodyPr>
            <a:lstStyle/>
            <a:p>
              <a:pPr algn="ctr"/>
              <a:r>
                <a:rPr lang="en-US" sz="2600" dirty="0">
                  <a:solidFill>
                    <a:schemeClr val="accent1">
                      <a:lumMod val="75000"/>
                    </a:schemeClr>
                  </a:solidFill>
                  <a:latin typeface="Times New Roman" panose="02020603050405020304" pitchFamily="18" charset="0"/>
                  <a:cs typeface="Times New Roman" panose="02020603050405020304" pitchFamily="18" charset="0"/>
                </a:rPr>
                <a:t>Genes ranked based on QS activity when they are deleted. </a:t>
              </a:r>
              <a:r>
                <a:rPr lang="en-US" sz="2600" i="1" dirty="0">
                  <a:solidFill>
                    <a:schemeClr val="accent1">
                      <a:lumMod val="75000"/>
                    </a:schemeClr>
                  </a:solidFill>
                  <a:latin typeface="Times New Roman" panose="02020603050405020304" pitchFamily="18" charset="0"/>
                  <a:cs typeface="Times New Roman" panose="02020603050405020304" pitchFamily="18" charset="0"/>
                </a:rPr>
                <a:t>pqsH </a:t>
              </a:r>
              <a:r>
                <a:rPr lang="en-US" sz="2600" dirty="0">
                  <a:solidFill>
                    <a:schemeClr val="accent1">
                      <a:lumMod val="75000"/>
                    </a:schemeClr>
                  </a:solidFill>
                  <a:latin typeface="Times New Roman" panose="02020603050405020304" pitchFamily="18" charset="0"/>
                  <a:cs typeface="Times New Roman" panose="02020603050405020304" pitchFamily="18" charset="0"/>
                </a:rPr>
                <a:t>gene deletion strain was ranked lowest, meaning weaker QS activity. </a:t>
              </a:r>
              <a:r>
                <a:rPr lang="en-US" sz="2600" i="1" dirty="0">
                  <a:solidFill>
                    <a:schemeClr val="accent1">
                      <a:lumMod val="75000"/>
                    </a:schemeClr>
                  </a:solidFill>
                  <a:latin typeface="Times New Roman" panose="02020603050405020304" pitchFamily="18" charset="0"/>
                  <a:cs typeface="Times New Roman" panose="02020603050405020304" pitchFamily="18" charset="0"/>
                </a:rPr>
                <a:t>pqsH</a:t>
              </a:r>
              <a:r>
                <a:rPr lang="en-US" sz="2600" dirty="0">
                  <a:solidFill>
                    <a:schemeClr val="accent1">
                      <a:lumMod val="75000"/>
                    </a:schemeClr>
                  </a:solidFill>
                  <a:latin typeface="Times New Roman" panose="02020603050405020304" pitchFamily="18" charset="0"/>
                  <a:cs typeface="Times New Roman" panose="02020603050405020304" pitchFamily="18" charset="0"/>
                </a:rPr>
                <a:t> controls the production of PQS, which serves as an autoinducer that binds to MvfR. This gene deletion strain had a greater impact on QS because it disrupts an upstream process that affects the activation of multiple other genes.  </a:t>
              </a:r>
            </a:p>
          </p:txBody>
        </p:sp>
      </p:grpSp>
      <p:grpSp>
        <p:nvGrpSpPr>
          <p:cNvPr id="30" name="Group 29">
            <a:extLst>
              <a:ext uri="{FF2B5EF4-FFF2-40B4-BE49-F238E27FC236}">
                <a16:creationId xmlns:a16="http://schemas.microsoft.com/office/drawing/2014/main" id="{9D13347C-8F6F-7388-E3D3-8DF427C6F114}"/>
              </a:ext>
            </a:extLst>
          </p:cNvPr>
          <p:cNvGrpSpPr/>
          <p:nvPr/>
        </p:nvGrpSpPr>
        <p:grpSpPr>
          <a:xfrm>
            <a:off x="8067889" y="6273459"/>
            <a:ext cx="2470170" cy="5297226"/>
            <a:chOff x="8412344" y="5747292"/>
            <a:chExt cx="2036414" cy="4663781"/>
          </a:xfrm>
        </p:grpSpPr>
        <p:cxnSp>
          <p:nvCxnSpPr>
            <p:cNvPr id="168" name="Straight Arrow Connector 167">
              <a:extLst>
                <a:ext uri="{FF2B5EF4-FFF2-40B4-BE49-F238E27FC236}">
                  <a16:creationId xmlns:a16="http://schemas.microsoft.com/office/drawing/2014/main" id="{F0B49B73-0A28-2CE0-8ED0-74EE8FA02656}"/>
                </a:ext>
              </a:extLst>
            </p:cNvPr>
            <p:cNvCxnSpPr>
              <a:cxnSpLocks/>
            </p:cNvCxnSpPr>
            <p:nvPr/>
          </p:nvCxnSpPr>
          <p:spPr>
            <a:xfrm>
              <a:off x="9444710" y="7381146"/>
              <a:ext cx="0" cy="813216"/>
            </a:xfrm>
            <a:prstGeom prst="straightConnector1">
              <a:avLst/>
            </a:prstGeom>
            <a:noFill/>
            <a:ln w="76200" cap="flat" cmpd="sng" algn="ctr">
              <a:solidFill>
                <a:sysClr val="windowText" lastClr="000000">
                  <a:shade val="95000"/>
                  <a:satMod val="105000"/>
                </a:sysClr>
              </a:solidFill>
              <a:prstDash val="solid"/>
              <a:tailEnd type="triangle"/>
            </a:ln>
            <a:effectLst/>
          </p:spPr>
        </p:cxnSp>
        <p:grpSp>
          <p:nvGrpSpPr>
            <p:cNvPr id="169" name="Group 168">
              <a:extLst>
                <a:ext uri="{FF2B5EF4-FFF2-40B4-BE49-F238E27FC236}">
                  <a16:creationId xmlns:a16="http://schemas.microsoft.com/office/drawing/2014/main" id="{11E3C2EE-CFD4-AADF-0DC5-7A43B206BBD3}"/>
                </a:ext>
              </a:extLst>
            </p:cNvPr>
            <p:cNvGrpSpPr/>
            <p:nvPr/>
          </p:nvGrpSpPr>
          <p:grpSpPr>
            <a:xfrm>
              <a:off x="8412344" y="5747292"/>
              <a:ext cx="2036414" cy="1584768"/>
              <a:chOff x="8386677" y="15270810"/>
              <a:chExt cx="2036414" cy="1584768"/>
            </a:xfrm>
          </p:grpSpPr>
          <p:grpSp>
            <p:nvGrpSpPr>
              <p:cNvPr id="170" name="Group 169">
                <a:extLst>
                  <a:ext uri="{FF2B5EF4-FFF2-40B4-BE49-F238E27FC236}">
                    <a16:creationId xmlns:a16="http://schemas.microsoft.com/office/drawing/2014/main" id="{364F2503-E936-5EE4-B75D-1B786FD861DE}"/>
                  </a:ext>
                </a:extLst>
              </p:cNvPr>
              <p:cNvGrpSpPr/>
              <p:nvPr/>
            </p:nvGrpSpPr>
            <p:grpSpPr>
              <a:xfrm>
                <a:off x="8847687" y="15270810"/>
                <a:ext cx="1159339" cy="1151195"/>
                <a:chOff x="8737374" y="4426462"/>
                <a:chExt cx="1957608" cy="1771692"/>
              </a:xfrm>
            </p:grpSpPr>
            <p:grpSp>
              <p:nvGrpSpPr>
                <p:cNvPr id="174" name="Group 173">
                  <a:extLst>
                    <a:ext uri="{FF2B5EF4-FFF2-40B4-BE49-F238E27FC236}">
                      <a16:creationId xmlns:a16="http://schemas.microsoft.com/office/drawing/2014/main" id="{41A39DCC-655B-5121-3A51-90CB3FA9C57C}"/>
                    </a:ext>
                  </a:extLst>
                </p:cNvPr>
                <p:cNvGrpSpPr/>
                <p:nvPr/>
              </p:nvGrpSpPr>
              <p:grpSpPr>
                <a:xfrm>
                  <a:off x="8737374" y="4908315"/>
                  <a:ext cx="1957608" cy="1289839"/>
                  <a:chOff x="853011" y="7269478"/>
                  <a:chExt cx="3533727" cy="2328317"/>
                </a:xfrm>
              </p:grpSpPr>
              <p:sp>
                <p:nvSpPr>
                  <p:cNvPr id="178" name="Freeform: Shape 10">
                    <a:extLst>
                      <a:ext uri="{FF2B5EF4-FFF2-40B4-BE49-F238E27FC236}">
                        <a16:creationId xmlns:a16="http://schemas.microsoft.com/office/drawing/2014/main" id="{841CD313-CD45-4999-151C-9DFD629E8F27}"/>
                      </a:ext>
                    </a:extLst>
                  </p:cNvPr>
                  <p:cNvSpPr/>
                  <p:nvPr/>
                </p:nvSpPr>
                <p:spPr>
                  <a:xfrm rot="511180">
                    <a:off x="3008729" y="8338928"/>
                    <a:ext cx="1378009" cy="1258867"/>
                  </a:xfrm>
                  <a:custGeom>
                    <a:avLst/>
                    <a:gdLst>
                      <a:gd name="connsiteX0" fmla="*/ 0 w 1693889"/>
                      <a:gd name="connsiteY0" fmla="*/ 169747 h 1412063"/>
                      <a:gd name="connsiteX1" fmla="*/ 839450 w 1693889"/>
                      <a:gd name="connsiteY1" fmla="*/ 94796 h 1412063"/>
                      <a:gd name="connsiteX2" fmla="*/ 854440 w 1693889"/>
                      <a:gd name="connsiteY2" fmla="*/ 1309000 h 1412063"/>
                      <a:gd name="connsiteX3" fmla="*/ 1693889 w 1693889"/>
                      <a:gd name="connsiteY3" fmla="*/ 1264029 h 1412063"/>
                    </a:gdLst>
                    <a:ahLst/>
                    <a:cxnLst>
                      <a:cxn ang="0">
                        <a:pos x="connsiteX0" y="connsiteY0"/>
                      </a:cxn>
                      <a:cxn ang="0">
                        <a:pos x="connsiteX1" y="connsiteY1"/>
                      </a:cxn>
                      <a:cxn ang="0">
                        <a:pos x="connsiteX2" y="connsiteY2"/>
                      </a:cxn>
                      <a:cxn ang="0">
                        <a:pos x="connsiteX3" y="connsiteY3"/>
                      </a:cxn>
                    </a:cxnLst>
                    <a:rect l="l" t="t" r="r" b="b"/>
                    <a:pathLst>
                      <a:path w="1693889" h="1412063">
                        <a:moveTo>
                          <a:pt x="0" y="169747"/>
                        </a:moveTo>
                        <a:cubicBezTo>
                          <a:pt x="348521" y="37334"/>
                          <a:pt x="697043" y="-95079"/>
                          <a:pt x="839450" y="94796"/>
                        </a:cubicBezTo>
                        <a:cubicBezTo>
                          <a:pt x="981857" y="284671"/>
                          <a:pt x="712033" y="1114128"/>
                          <a:pt x="854440" y="1309000"/>
                        </a:cubicBezTo>
                        <a:cubicBezTo>
                          <a:pt x="996847" y="1503872"/>
                          <a:pt x="1345368" y="1383950"/>
                          <a:pt x="1693889" y="1264029"/>
                        </a:cubicBezTo>
                      </a:path>
                    </a:pathLst>
                  </a:custGeom>
                  <a:noFill/>
                  <a:ln w="38100" cap="flat" cmpd="sng" algn="ctr">
                    <a:solidFill>
                      <a:schemeClr val="bg2">
                        <a:lumMod val="50000"/>
                      </a:schemeClr>
                    </a:solid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dirty="0">
                      <a:ln>
                        <a:noFill/>
                      </a:ln>
                      <a:solidFill>
                        <a:prstClr val="white"/>
                      </a:solidFill>
                      <a:effectLst/>
                      <a:uLnTx/>
                      <a:uFillTx/>
                      <a:latin typeface="Calibri"/>
                      <a:ea typeface="+mn-ea"/>
                      <a:cs typeface="+mn-cs"/>
                    </a:endParaRPr>
                  </a:p>
                </p:txBody>
              </p:sp>
              <p:sp>
                <p:nvSpPr>
                  <p:cNvPr id="179" name="Oval 3">
                    <a:extLst>
                      <a:ext uri="{FF2B5EF4-FFF2-40B4-BE49-F238E27FC236}">
                        <a16:creationId xmlns:a16="http://schemas.microsoft.com/office/drawing/2014/main" id="{D684C7D8-485D-F949-88C5-8961A7947E0B}"/>
                      </a:ext>
                    </a:extLst>
                  </p:cNvPr>
                  <p:cNvSpPr/>
                  <p:nvPr/>
                </p:nvSpPr>
                <p:spPr>
                  <a:xfrm rot="6718900">
                    <a:off x="1511821" y="6610668"/>
                    <a:ext cx="1171419" cy="2489040"/>
                  </a:xfrm>
                  <a:custGeom>
                    <a:avLst/>
                    <a:gdLst>
                      <a:gd name="connsiteX0" fmla="*/ 0 w 2713220"/>
                      <a:gd name="connsiteY0" fmla="*/ 1079292 h 2158584"/>
                      <a:gd name="connsiteX1" fmla="*/ 1356610 w 2713220"/>
                      <a:gd name="connsiteY1" fmla="*/ 0 h 2158584"/>
                      <a:gd name="connsiteX2" fmla="*/ 2713220 w 2713220"/>
                      <a:gd name="connsiteY2" fmla="*/ 1079292 h 2158584"/>
                      <a:gd name="connsiteX3" fmla="*/ 1356610 w 2713220"/>
                      <a:gd name="connsiteY3" fmla="*/ 2158584 h 2158584"/>
                      <a:gd name="connsiteX4" fmla="*/ 0 w 2713220"/>
                      <a:gd name="connsiteY4" fmla="*/ 1079292 h 2158584"/>
                      <a:gd name="connsiteX0" fmla="*/ 0 w 1978702"/>
                      <a:gd name="connsiteY0" fmla="*/ 1079385 h 2158761"/>
                      <a:gd name="connsiteX1" fmla="*/ 1356610 w 1978702"/>
                      <a:gd name="connsiteY1" fmla="*/ 93 h 2158761"/>
                      <a:gd name="connsiteX2" fmla="*/ 1978702 w 1978702"/>
                      <a:gd name="connsiteY2" fmla="*/ 1034414 h 2158761"/>
                      <a:gd name="connsiteX3" fmla="*/ 1356610 w 1978702"/>
                      <a:gd name="connsiteY3" fmla="*/ 2158677 h 2158761"/>
                      <a:gd name="connsiteX4" fmla="*/ 0 w 1978702"/>
                      <a:gd name="connsiteY4" fmla="*/ 1079385 h 2158761"/>
                      <a:gd name="connsiteX0" fmla="*/ 0 w 1169233"/>
                      <a:gd name="connsiteY0" fmla="*/ 1124624 h 2159306"/>
                      <a:gd name="connsiteX1" fmla="*/ 547141 w 1169233"/>
                      <a:gd name="connsiteY1" fmla="*/ 361 h 2159306"/>
                      <a:gd name="connsiteX2" fmla="*/ 1169233 w 1169233"/>
                      <a:gd name="connsiteY2" fmla="*/ 1034682 h 2159306"/>
                      <a:gd name="connsiteX3" fmla="*/ 547141 w 1169233"/>
                      <a:gd name="connsiteY3" fmla="*/ 2158945 h 2159306"/>
                      <a:gd name="connsiteX4" fmla="*/ 0 w 1169233"/>
                      <a:gd name="connsiteY4" fmla="*/ 1124624 h 2159306"/>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73025"/>
                      <a:gd name="connsiteX1" fmla="*/ 553041 w 1175133"/>
                      <a:gd name="connsiteY1" fmla="*/ 34195 h 2273025"/>
                      <a:gd name="connsiteX2" fmla="*/ 1175133 w 1175133"/>
                      <a:gd name="connsiteY2" fmla="*/ 1068516 h 2273025"/>
                      <a:gd name="connsiteX3" fmla="*/ 553041 w 1175133"/>
                      <a:gd name="connsiteY3" fmla="*/ 2192779 h 2273025"/>
                      <a:gd name="connsiteX4" fmla="*/ 5900 w 1175133"/>
                      <a:gd name="connsiteY4" fmla="*/ 1158458 h 2273025"/>
                      <a:gd name="connsiteX0" fmla="*/ 2186 w 1171419"/>
                      <a:gd name="connsiteY0" fmla="*/ 1124524 h 2489301"/>
                      <a:gd name="connsiteX1" fmla="*/ 549327 w 1171419"/>
                      <a:gd name="connsiteY1" fmla="*/ 261 h 2489301"/>
                      <a:gd name="connsiteX2" fmla="*/ 1171419 w 1171419"/>
                      <a:gd name="connsiteY2" fmla="*/ 1034582 h 2489301"/>
                      <a:gd name="connsiteX3" fmla="*/ 549327 w 1171419"/>
                      <a:gd name="connsiteY3" fmla="*/ 2488628 h 2489301"/>
                      <a:gd name="connsiteX4" fmla="*/ 2186 w 1171419"/>
                      <a:gd name="connsiteY4" fmla="*/ 1124524 h 2489301"/>
                      <a:gd name="connsiteX0" fmla="*/ 2186 w 1171419"/>
                      <a:gd name="connsiteY0" fmla="*/ 1124263 h 2489040"/>
                      <a:gd name="connsiteX1" fmla="*/ 549327 w 1171419"/>
                      <a:gd name="connsiteY1" fmla="*/ 0 h 2489040"/>
                      <a:gd name="connsiteX2" fmla="*/ 1171419 w 1171419"/>
                      <a:gd name="connsiteY2" fmla="*/ 1034321 h 2489040"/>
                      <a:gd name="connsiteX3" fmla="*/ 549327 w 1171419"/>
                      <a:gd name="connsiteY3" fmla="*/ 2488367 h 2489040"/>
                      <a:gd name="connsiteX4" fmla="*/ 2186 w 1171419"/>
                      <a:gd name="connsiteY4" fmla="*/ 1124263 h 248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1419" h="2489040">
                        <a:moveTo>
                          <a:pt x="2186" y="1124263"/>
                        </a:moveTo>
                        <a:cubicBezTo>
                          <a:pt x="2186" y="709535"/>
                          <a:pt x="69642" y="0"/>
                          <a:pt x="549327" y="0"/>
                        </a:cubicBezTo>
                        <a:cubicBezTo>
                          <a:pt x="1029012" y="0"/>
                          <a:pt x="1171419" y="619593"/>
                          <a:pt x="1171419" y="1034321"/>
                        </a:cubicBezTo>
                        <a:cubicBezTo>
                          <a:pt x="1171419" y="1449049"/>
                          <a:pt x="1163923" y="2458387"/>
                          <a:pt x="549327" y="2488367"/>
                        </a:cubicBezTo>
                        <a:cubicBezTo>
                          <a:pt x="-65269" y="2518347"/>
                          <a:pt x="2186" y="1538991"/>
                          <a:pt x="2186" y="1124263"/>
                        </a:cubicBezTo>
                        <a:close/>
                      </a:path>
                    </a:pathLst>
                  </a:custGeom>
                  <a:solidFill>
                    <a:schemeClr val="bg2">
                      <a:lumMod val="50000"/>
                    </a:schemeClr>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dirty="0">
                      <a:ln>
                        <a:noFill/>
                      </a:ln>
                      <a:solidFill>
                        <a:prstClr val="white"/>
                      </a:solidFill>
                      <a:effectLst/>
                      <a:uLnTx/>
                      <a:uFillTx/>
                      <a:latin typeface="Calibri"/>
                      <a:ea typeface="+mn-ea"/>
                      <a:cs typeface="+mn-cs"/>
                    </a:endParaRPr>
                  </a:p>
                </p:txBody>
              </p:sp>
            </p:grpSp>
            <p:sp>
              <p:nvSpPr>
                <p:cNvPr id="175" name="Isosceles Triangle 37">
                  <a:extLst>
                    <a:ext uri="{FF2B5EF4-FFF2-40B4-BE49-F238E27FC236}">
                      <a16:creationId xmlns:a16="http://schemas.microsoft.com/office/drawing/2014/main" id="{9DD498FF-A5C4-6D1E-08DA-8F75FED8EC8E}"/>
                    </a:ext>
                  </a:extLst>
                </p:cNvPr>
                <p:cNvSpPr/>
                <p:nvPr/>
              </p:nvSpPr>
              <p:spPr>
                <a:xfrm rot="18414539">
                  <a:off x="9773843" y="4430619"/>
                  <a:ext cx="207992" cy="199677"/>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177" name="Isosceles Triangle 38">
                  <a:extLst>
                    <a:ext uri="{FF2B5EF4-FFF2-40B4-BE49-F238E27FC236}">
                      <a16:creationId xmlns:a16="http://schemas.microsoft.com/office/drawing/2014/main" id="{0093B1CD-7D87-ABB2-72D9-C5D3FE4B11F0}"/>
                    </a:ext>
                  </a:extLst>
                </p:cNvPr>
                <p:cNvSpPr/>
                <p:nvPr/>
              </p:nvSpPr>
              <p:spPr>
                <a:xfrm rot="18414539">
                  <a:off x="8768997" y="5823353"/>
                  <a:ext cx="207992" cy="199677"/>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grpSp>
          <p:sp>
            <p:nvSpPr>
              <p:cNvPr id="171" name="TextBox 170">
                <a:extLst>
                  <a:ext uri="{FF2B5EF4-FFF2-40B4-BE49-F238E27FC236}">
                    <a16:creationId xmlns:a16="http://schemas.microsoft.com/office/drawing/2014/main" id="{FD1F3DFC-F0A3-49C8-271A-B4F0D1A7EFA3}"/>
                  </a:ext>
                </a:extLst>
              </p:cNvPr>
              <p:cNvSpPr txBox="1"/>
              <p:nvPr/>
            </p:nvSpPr>
            <p:spPr>
              <a:xfrm>
                <a:off x="8386677" y="16543299"/>
                <a:ext cx="2036414" cy="312279"/>
              </a:xfrm>
              <a:prstGeom prst="rect">
                <a:avLst/>
              </a:prstGeom>
              <a:noFill/>
            </p:spPr>
            <p:txBody>
              <a:bodyPr wrap="square" rtlCol="0">
                <a:spAutoFit/>
              </a:bodyPr>
              <a:lstStyle/>
              <a:p>
                <a:pPr marL="0" marR="0" lvl="0" indent="0" algn="ctr" defTabSz="4388900" eaLnBrk="1" fontAlgn="auto" latinLnBrk="0" hangingPunct="1">
                  <a:lnSpc>
                    <a:spcPct val="100000"/>
                  </a:lnSpc>
                  <a:spcBef>
                    <a:spcPts val="0"/>
                  </a:spcBef>
                  <a:spcAft>
                    <a:spcPts val="0"/>
                  </a:spcAft>
                  <a:buClrTx/>
                  <a:buSzTx/>
                  <a:buFontTx/>
                  <a:buNone/>
                  <a:tabLst/>
                  <a:defRPr/>
                </a:pPr>
                <a:r>
                  <a:rPr kumimoji="0" lang="en-US" sz="2000" b="1" i="0" u="none" strike="noStrike" kern="0" cap="none" spc="0" normalizeH="0" baseline="0" noProof="0" dirty="0">
                    <a:ln>
                      <a:noFill/>
                    </a:ln>
                    <a:solidFill>
                      <a:prstClr val="black"/>
                    </a:solidFill>
                    <a:effectLst/>
                    <a:uLnTx/>
                    <a:uFillTx/>
                  </a:rPr>
                  <a:t>Low Cell Density</a:t>
                </a:r>
                <a:endParaRPr kumimoji="0" lang="en-US" sz="8600" b="1" i="0" u="none" strike="noStrike" kern="0" cap="none" spc="0" normalizeH="0" baseline="0" noProof="0" dirty="0">
                  <a:ln>
                    <a:noFill/>
                  </a:ln>
                  <a:solidFill>
                    <a:prstClr val="black"/>
                  </a:solidFill>
                  <a:effectLst/>
                  <a:uLnTx/>
                  <a:uFillTx/>
                </a:endParaRPr>
              </a:p>
            </p:txBody>
          </p:sp>
        </p:grpSp>
        <p:grpSp>
          <p:nvGrpSpPr>
            <p:cNvPr id="180" name="Group 179">
              <a:extLst>
                <a:ext uri="{FF2B5EF4-FFF2-40B4-BE49-F238E27FC236}">
                  <a16:creationId xmlns:a16="http://schemas.microsoft.com/office/drawing/2014/main" id="{991B868A-306A-1825-3148-0EA8D6DF0081}"/>
                </a:ext>
              </a:extLst>
            </p:cNvPr>
            <p:cNvGrpSpPr/>
            <p:nvPr/>
          </p:nvGrpSpPr>
          <p:grpSpPr>
            <a:xfrm>
              <a:off x="8412344" y="8267948"/>
              <a:ext cx="2015807" cy="2143125"/>
              <a:chOff x="5952470" y="16493501"/>
              <a:chExt cx="2390626" cy="2784213"/>
            </a:xfrm>
          </p:grpSpPr>
          <p:grpSp>
            <p:nvGrpSpPr>
              <p:cNvPr id="181" name="Group 180">
                <a:extLst>
                  <a:ext uri="{FF2B5EF4-FFF2-40B4-BE49-F238E27FC236}">
                    <a16:creationId xmlns:a16="http://schemas.microsoft.com/office/drawing/2014/main" id="{D569FD41-E749-4FCA-800A-4CFF24169A45}"/>
                  </a:ext>
                </a:extLst>
              </p:cNvPr>
              <p:cNvGrpSpPr/>
              <p:nvPr/>
            </p:nvGrpSpPr>
            <p:grpSpPr>
              <a:xfrm>
                <a:off x="5952470" y="16493501"/>
                <a:ext cx="2371745" cy="2047363"/>
                <a:chOff x="988605" y="1971168"/>
                <a:chExt cx="2772566" cy="2455136"/>
              </a:xfrm>
            </p:grpSpPr>
            <p:grpSp>
              <p:nvGrpSpPr>
                <p:cNvPr id="184" name="Group 183">
                  <a:extLst>
                    <a:ext uri="{FF2B5EF4-FFF2-40B4-BE49-F238E27FC236}">
                      <a16:creationId xmlns:a16="http://schemas.microsoft.com/office/drawing/2014/main" id="{89814B74-3545-9453-D2F0-049990B35BF8}"/>
                    </a:ext>
                  </a:extLst>
                </p:cNvPr>
                <p:cNvGrpSpPr/>
                <p:nvPr/>
              </p:nvGrpSpPr>
              <p:grpSpPr>
                <a:xfrm>
                  <a:off x="1235021" y="2620601"/>
                  <a:ext cx="1719980" cy="1165536"/>
                  <a:chOff x="4573070" y="7329781"/>
                  <a:chExt cx="3505646" cy="2209121"/>
                </a:xfrm>
                <a:effectLst>
                  <a:glow rad="596900">
                    <a:srgbClr val="B1F1DD">
                      <a:alpha val="95000"/>
                    </a:srgbClr>
                  </a:glow>
                </a:effectLst>
              </p:grpSpPr>
              <p:sp>
                <p:nvSpPr>
                  <p:cNvPr id="213" name="Oval 3">
                    <a:extLst>
                      <a:ext uri="{FF2B5EF4-FFF2-40B4-BE49-F238E27FC236}">
                        <a16:creationId xmlns:a16="http://schemas.microsoft.com/office/drawing/2014/main" id="{F3D57EFC-65C5-EF0B-6962-6E90BDAA828D}"/>
                      </a:ext>
                    </a:extLst>
                  </p:cNvPr>
                  <p:cNvSpPr/>
                  <p:nvPr/>
                </p:nvSpPr>
                <p:spPr>
                  <a:xfrm rot="6718900">
                    <a:off x="5231880" y="6670971"/>
                    <a:ext cx="1171419" cy="2489040"/>
                  </a:xfrm>
                  <a:custGeom>
                    <a:avLst/>
                    <a:gdLst>
                      <a:gd name="connsiteX0" fmla="*/ 0 w 2713220"/>
                      <a:gd name="connsiteY0" fmla="*/ 1079292 h 2158584"/>
                      <a:gd name="connsiteX1" fmla="*/ 1356610 w 2713220"/>
                      <a:gd name="connsiteY1" fmla="*/ 0 h 2158584"/>
                      <a:gd name="connsiteX2" fmla="*/ 2713220 w 2713220"/>
                      <a:gd name="connsiteY2" fmla="*/ 1079292 h 2158584"/>
                      <a:gd name="connsiteX3" fmla="*/ 1356610 w 2713220"/>
                      <a:gd name="connsiteY3" fmla="*/ 2158584 h 2158584"/>
                      <a:gd name="connsiteX4" fmla="*/ 0 w 2713220"/>
                      <a:gd name="connsiteY4" fmla="*/ 1079292 h 2158584"/>
                      <a:gd name="connsiteX0" fmla="*/ 0 w 1978702"/>
                      <a:gd name="connsiteY0" fmla="*/ 1079385 h 2158761"/>
                      <a:gd name="connsiteX1" fmla="*/ 1356610 w 1978702"/>
                      <a:gd name="connsiteY1" fmla="*/ 93 h 2158761"/>
                      <a:gd name="connsiteX2" fmla="*/ 1978702 w 1978702"/>
                      <a:gd name="connsiteY2" fmla="*/ 1034414 h 2158761"/>
                      <a:gd name="connsiteX3" fmla="*/ 1356610 w 1978702"/>
                      <a:gd name="connsiteY3" fmla="*/ 2158677 h 2158761"/>
                      <a:gd name="connsiteX4" fmla="*/ 0 w 1978702"/>
                      <a:gd name="connsiteY4" fmla="*/ 1079385 h 2158761"/>
                      <a:gd name="connsiteX0" fmla="*/ 0 w 1169233"/>
                      <a:gd name="connsiteY0" fmla="*/ 1124624 h 2159306"/>
                      <a:gd name="connsiteX1" fmla="*/ 547141 w 1169233"/>
                      <a:gd name="connsiteY1" fmla="*/ 361 h 2159306"/>
                      <a:gd name="connsiteX2" fmla="*/ 1169233 w 1169233"/>
                      <a:gd name="connsiteY2" fmla="*/ 1034682 h 2159306"/>
                      <a:gd name="connsiteX3" fmla="*/ 547141 w 1169233"/>
                      <a:gd name="connsiteY3" fmla="*/ 2158945 h 2159306"/>
                      <a:gd name="connsiteX4" fmla="*/ 0 w 1169233"/>
                      <a:gd name="connsiteY4" fmla="*/ 1124624 h 2159306"/>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73025"/>
                      <a:gd name="connsiteX1" fmla="*/ 553041 w 1175133"/>
                      <a:gd name="connsiteY1" fmla="*/ 34195 h 2273025"/>
                      <a:gd name="connsiteX2" fmla="*/ 1175133 w 1175133"/>
                      <a:gd name="connsiteY2" fmla="*/ 1068516 h 2273025"/>
                      <a:gd name="connsiteX3" fmla="*/ 553041 w 1175133"/>
                      <a:gd name="connsiteY3" fmla="*/ 2192779 h 2273025"/>
                      <a:gd name="connsiteX4" fmla="*/ 5900 w 1175133"/>
                      <a:gd name="connsiteY4" fmla="*/ 1158458 h 2273025"/>
                      <a:gd name="connsiteX0" fmla="*/ 2186 w 1171419"/>
                      <a:gd name="connsiteY0" fmla="*/ 1124524 h 2489301"/>
                      <a:gd name="connsiteX1" fmla="*/ 549327 w 1171419"/>
                      <a:gd name="connsiteY1" fmla="*/ 261 h 2489301"/>
                      <a:gd name="connsiteX2" fmla="*/ 1171419 w 1171419"/>
                      <a:gd name="connsiteY2" fmla="*/ 1034582 h 2489301"/>
                      <a:gd name="connsiteX3" fmla="*/ 549327 w 1171419"/>
                      <a:gd name="connsiteY3" fmla="*/ 2488628 h 2489301"/>
                      <a:gd name="connsiteX4" fmla="*/ 2186 w 1171419"/>
                      <a:gd name="connsiteY4" fmla="*/ 1124524 h 2489301"/>
                      <a:gd name="connsiteX0" fmla="*/ 2186 w 1171419"/>
                      <a:gd name="connsiteY0" fmla="*/ 1124263 h 2489040"/>
                      <a:gd name="connsiteX1" fmla="*/ 549327 w 1171419"/>
                      <a:gd name="connsiteY1" fmla="*/ 0 h 2489040"/>
                      <a:gd name="connsiteX2" fmla="*/ 1171419 w 1171419"/>
                      <a:gd name="connsiteY2" fmla="*/ 1034321 h 2489040"/>
                      <a:gd name="connsiteX3" fmla="*/ 549327 w 1171419"/>
                      <a:gd name="connsiteY3" fmla="*/ 2488367 h 2489040"/>
                      <a:gd name="connsiteX4" fmla="*/ 2186 w 1171419"/>
                      <a:gd name="connsiteY4" fmla="*/ 1124263 h 248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1419" h="2489040">
                        <a:moveTo>
                          <a:pt x="2186" y="1124263"/>
                        </a:moveTo>
                        <a:cubicBezTo>
                          <a:pt x="2186" y="709535"/>
                          <a:pt x="69642" y="0"/>
                          <a:pt x="549327" y="0"/>
                        </a:cubicBezTo>
                        <a:cubicBezTo>
                          <a:pt x="1029012" y="0"/>
                          <a:pt x="1171419" y="619593"/>
                          <a:pt x="1171419" y="1034321"/>
                        </a:cubicBezTo>
                        <a:cubicBezTo>
                          <a:pt x="1171419" y="1449049"/>
                          <a:pt x="1163923" y="2458387"/>
                          <a:pt x="549327" y="2488367"/>
                        </a:cubicBezTo>
                        <a:cubicBezTo>
                          <a:pt x="-65269" y="2518347"/>
                          <a:pt x="2186" y="1538991"/>
                          <a:pt x="2186" y="1124263"/>
                        </a:cubicBezTo>
                        <a:close/>
                      </a:path>
                    </a:pathLst>
                  </a:custGeom>
                  <a:solidFill>
                    <a:srgbClr val="21B587"/>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214" name="Freeform: Shape 13">
                    <a:extLst>
                      <a:ext uri="{FF2B5EF4-FFF2-40B4-BE49-F238E27FC236}">
                        <a16:creationId xmlns:a16="http://schemas.microsoft.com/office/drawing/2014/main" id="{0B081781-CA2C-FDFE-3FA2-2A2F86124722}"/>
                      </a:ext>
                    </a:extLst>
                  </p:cNvPr>
                  <p:cNvSpPr/>
                  <p:nvPr/>
                </p:nvSpPr>
                <p:spPr>
                  <a:xfrm rot="511180">
                    <a:off x="6700707" y="8280035"/>
                    <a:ext cx="1378009" cy="1258867"/>
                  </a:xfrm>
                  <a:custGeom>
                    <a:avLst/>
                    <a:gdLst>
                      <a:gd name="connsiteX0" fmla="*/ 0 w 1693889"/>
                      <a:gd name="connsiteY0" fmla="*/ 169747 h 1412063"/>
                      <a:gd name="connsiteX1" fmla="*/ 839450 w 1693889"/>
                      <a:gd name="connsiteY1" fmla="*/ 94796 h 1412063"/>
                      <a:gd name="connsiteX2" fmla="*/ 854440 w 1693889"/>
                      <a:gd name="connsiteY2" fmla="*/ 1309000 h 1412063"/>
                      <a:gd name="connsiteX3" fmla="*/ 1693889 w 1693889"/>
                      <a:gd name="connsiteY3" fmla="*/ 1264029 h 1412063"/>
                    </a:gdLst>
                    <a:ahLst/>
                    <a:cxnLst>
                      <a:cxn ang="0">
                        <a:pos x="connsiteX0" y="connsiteY0"/>
                      </a:cxn>
                      <a:cxn ang="0">
                        <a:pos x="connsiteX1" y="connsiteY1"/>
                      </a:cxn>
                      <a:cxn ang="0">
                        <a:pos x="connsiteX2" y="connsiteY2"/>
                      </a:cxn>
                      <a:cxn ang="0">
                        <a:pos x="connsiteX3" y="connsiteY3"/>
                      </a:cxn>
                    </a:cxnLst>
                    <a:rect l="l" t="t" r="r" b="b"/>
                    <a:pathLst>
                      <a:path w="1693889" h="1412063">
                        <a:moveTo>
                          <a:pt x="0" y="169747"/>
                        </a:moveTo>
                        <a:cubicBezTo>
                          <a:pt x="348521" y="37334"/>
                          <a:pt x="697043" y="-95079"/>
                          <a:pt x="839450" y="94796"/>
                        </a:cubicBezTo>
                        <a:cubicBezTo>
                          <a:pt x="981857" y="284671"/>
                          <a:pt x="712033" y="1114128"/>
                          <a:pt x="854440" y="1309000"/>
                        </a:cubicBezTo>
                        <a:cubicBezTo>
                          <a:pt x="996847" y="1503872"/>
                          <a:pt x="1345368" y="1383950"/>
                          <a:pt x="1693889" y="1264029"/>
                        </a:cubicBezTo>
                      </a:path>
                    </a:pathLst>
                  </a:custGeom>
                  <a:noFill/>
                  <a:ln w="38100" cap="flat" cmpd="sng" algn="ctr">
                    <a:solidFill>
                      <a:srgbClr val="21B587"/>
                    </a:solid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grpSp>
            <p:sp>
              <p:nvSpPr>
                <p:cNvPr id="186" name="Isosceles Triangle 23">
                  <a:extLst>
                    <a:ext uri="{FF2B5EF4-FFF2-40B4-BE49-F238E27FC236}">
                      <a16:creationId xmlns:a16="http://schemas.microsoft.com/office/drawing/2014/main" id="{3904F0BA-057F-2DAC-8163-23C0DF7CF0AF}"/>
                    </a:ext>
                  </a:extLst>
                </p:cNvPr>
                <p:cNvSpPr/>
                <p:nvPr/>
              </p:nvSpPr>
              <p:spPr>
                <a:xfrm rot="18573985">
                  <a:off x="2417734" y="2052325"/>
                  <a:ext cx="203035" cy="181260"/>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188" name="Isosceles Triangle 24">
                  <a:extLst>
                    <a:ext uri="{FF2B5EF4-FFF2-40B4-BE49-F238E27FC236}">
                      <a16:creationId xmlns:a16="http://schemas.microsoft.com/office/drawing/2014/main" id="{2D6B4F9E-E851-60D0-70F9-F35ED3EE7969}"/>
                    </a:ext>
                  </a:extLst>
                </p:cNvPr>
                <p:cNvSpPr/>
                <p:nvPr/>
              </p:nvSpPr>
              <p:spPr>
                <a:xfrm rot="17053376">
                  <a:off x="1611956" y="2111740"/>
                  <a:ext cx="203035" cy="181260"/>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189" name="Isosceles Triangle 25">
                  <a:extLst>
                    <a:ext uri="{FF2B5EF4-FFF2-40B4-BE49-F238E27FC236}">
                      <a16:creationId xmlns:a16="http://schemas.microsoft.com/office/drawing/2014/main" id="{3272B73A-35FA-0E41-7C01-E250F3752F74}"/>
                    </a:ext>
                  </a:extLst>
                </p:cNvPr>
                <p:cNvSpPr/>
                <p:nvPr/>
              </p:nvSpPr>
              <p:spPr>
                <a:xfrm rot="1341784">
                  <a:off x="1274223" y="3280551"/>
                  <a:ext cx="188808" cy="194919"/>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191" name="Isosceles Triangle 26">
                  <a:extLst>
                    <a:ext uri="{FF2B5EF4-FFF2-40B4-BE49-F238E27FC236}">
                      <a16:creationId xmlns:a16="http://schemas.microsoft.com/office/drawing/2014/main" id="{107D68DE-8CFE-9F06-CF5A-AD6C0AE6932D}"/>
                    </a:ext>
                  </a:extLst>
                </p:cNvPr>
                <p:cNvSpPr/>
                <p:nvPr/>
              </p:nvSpPr>
              <p:spPr>
                <a:xfrm>
                  <a:off x="2142482" y="2202371"/>
                  <a:ext cx="188808" cy="194919"/>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192" name="Isosceles Triangle 27">
                  <a:extLst>
                    <a:ext uri="{FF2B5EF4-FFF2-40B4-BE49-F238E27FC236}">
                      <a16:creationId xmlns:a16="http://schemas.microsoft.com/office/drawing/2014/main" id="{20078AD5-670E-EEE3-2336-A2954287FCEC}"/>
                    </a:ext>
                  </a:extLst>
                </p:cNvPr>
                <p:cNvSpPr/>
                <p:nvPr/>
              </p:nvSpPr>
              <p:spPr>
                <a:xfrm rot="18414539">
                  <a:off x="977717" y="2851889"/>
                  <a:ext cx="203035" cy="181260"/>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dirty="0">
                    <a:ln>
                      <a:noFill/>
                    </a:ln>
                    <a:solidFill>
                      <a:prstClr val="white"/>
                    </a:solidFill>
                    <a:effectLst/>
                    <a:uLnTx/>
                    <a:uFillTx/>
                    <a:latin typeface="Calibri"/>
                    <a:ea typeface="+mn-ea"/>
                    <a:cs typeface="+mn-cs"/>
                  </a:endParaRPr>
                </a:p>
              </p:txBody>
            </p:sp>
            <p:sp>
              <p:nvSpPr>
                <p:cNvPr id="193" name="Isosceles Triangle 28">
                  <a:extLst>
                    <a:ext uri="{FF2B5EF4-FFF2-40B4-BE49-F238E27FC236}">
                      <a16:creationId xmlns:a16="http://schemas.microsoft.com/office/drawing/2014/main" id="{03907A2C-0526-6E1F-7D8F-B95DBED018C3}"/>
                    </a:ext>
                  </a:extLst>
                </p:cNvPr>
                <p:cNvSpPr/>
                <p:nvPr/>
              </p:nvSpPr>
              <p:spPr>
                <a:xfrm rot="10442914">
                  <a:off x="1953673" y="1971168"/>
                  <a:ext cx="188808" cy="194919"/>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194" name="Isosceles Triangle 29">
                  <a:extLst>
                    <a:ext uri="{FF2B5EF4-FFF2-40B4-BE49-F238E27FC236}">
                      <a16:creationId xmlns:a16="http://schemas.microsoft.com/office/drawing/2014/main" id="{B6E82F59-D5A0-7F92-09A8-AC3297D5C894}"/>
                    </a:ext>
                  </a:extLst>
                </p:cNvPr>
                <p:cNvSpPr/>
                <p:nvPr/>
              </p:nvSpPr>
              <p:spPr>
                <a:xfrm rot="18573985">
                  <a:off x="2081860" y="3486501"/>
                  <a:ext cx="203035" cy="181260"/>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195" name="Isosceles Triangle 30">
                  <a:extLst>
                    <a:ext uri="{FF2B5EF4-FFF2-40B4-BE49-F238E27FC236}">
                      <a16:creationId xmlns:a16="http://schemas.microsoft.com/office/drawing/2014/main" id="{D6E352A6-2977-408B-3147-07D826CE82A7}"/>
                    </a:ext>
                  </a:extLst>
                </p:cNvPr>
                <p:cNvSpPr/>
                <p:nvPr/>
              </p:nvSpPr>
              <p:spPr>
                <a:xfrm>
                  <a:off x="1806606" y="3636548"/>
                  <a:ext cx="188808" cy="194919"/>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196" name="Isosceles Triangle 31">
                  <a:extLst>
                    <a:ext uri="{FF2B5EF4-FFF2-40B4-BE49-F238E27FC236}">
                      <a16:creationId xmlns:a16="http://schemas.microsoft.com/office/drawing/2014/main" id="{FACB5641-FCE6-703F-B1C2-B55C09D0E787}"/>
                    </a:ext>
                  </a:extLst>
                </p:cNvPr>
                <p:cNvSpPr/>
                <p:nvPr/>
              </p:nvSpPr>
              <p:spPr>
                <a:xfrm rot="10442914">
                  <a:off x="1617799" y="3405345"/>
                  <a:ext cx="188808" cy="194919"/>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199" name="Isosceles Triangle 35">
                  <a:extLst>
                    <a:ext uri="{FF2B5EF4-FFF2-40B4-BE49-F238E27FC236}">
                      <a16:creationId xmlns:a16="http://schemas.microsoft.com/office/drawing/2014/main" id="{7AF8DB09-CB1F-FF2E-3A8B-217E8DD54B75}"/>
                    </a:ext>
                  </a:extLst>
                </p:cNvPr>
                <p:cNvSpPr/>
                <p:nvPr/>
              </p:nvSpPr>
              <p:spPr>
                <a:xfrm rot="18414539">
                  <a:off x="2418573" y="2386508"/>
                  <a:ext cx="203035" cy="181260"/>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sp>
              <p:nvSpPr>
                <p:cNvPr id="200" name="Isosceles Triangle 36">
                  <a:extLst>
                    <a:ext uri="{FF2B5EF4-FFF2-40B4-BE49-F238E27FC236}">
                      <a16:creationId xmlns:a16="http://schemas.microsoft.com/office/drawing/2014/main" id="{867D7BDC-D13B-A4BA-118D-3A2DE1EE8197}"/>
                    </a:ext>
                  </a:extLst>
                </p:cNvPr>
                <p:cNvSpPr/>
                <p:nvPr/>
              </p:nvSpPr>
              <p:spPr>
                <a:xfrm rot="18414539">
                  <a:off x="1142027" y="2192663"/>
                  <a:ext cx="203035" cy="181260"/>
                </a:xfrm>
                <a:prstGeom prst="triangle">
                  <a:avLst/>
                </a:prstGeom>
                <a:solidFill>
                  <a:srgbClr val="0070C0"/>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grpSp>
              <p:nvGrpSpPr>
                <p:cNvPr id="201" name="Group 200">
                  <a:extLst>
                    <a:ext uri="{FF2B5EF4-FFF2-40B4-BE49-F238E27FC236}">
                      <a16:creationId xmlns:a16="http://schemas.microsoft.com/office/drawing/2014/main" id="{1D573BDE-BC55-8A53-CFA7-9B0330AD6FFF}"/>
                    </a:ext>
                  </a:extLst>
                </p:cNvPr>
                <p:cNvGrpSpPr/>
                <p:nvPr/>
              </p:nvGrpSpPr>
              <p:grpSpPr>
                <a:xfrm>
                  <a:off x="2748152" y="2565494"/>
                  <a:ext cx="1013019" cy="686467"/>
                  <a:chOff x="4573070" y="7329781"/>
                  <a:chExt cx="3505646" cy="2209121"/>
                </a:xfrm>
                <a:effectLst>
                  <a:glow rad="355600">
                    <a:srgbClr val="B1F1DD">
                      <a:alpha val="95000"/>
                    </a:srgbClr>
                  </a:glow>
                </a:effectLst>
              </p:grpSpPr>
              <p:sp>
                <p:nvSpPr>
                  <p:cNvPr id="211" name="Oval 3">
                    <a:extLst>
                      <a:ext uri="{FF2B5EF4-FFF2-40B4-BE49-F238E27FC236}">
                        <a16:creationId xmlns:a16="http://schemas.microsoft.com/office/drawing/2014/main" id="{F43E6C59-51FF-2DA8-2F63-D01B830EEBB0}"/>
                      </a:ext>
                    </a:extLst>
                  </p:cNvPr>
                  <p:cNvSpPr/>
                  <p:nvPr/>
                </p:nvSpPr>
                <p:spPr>
                  <a:xfrm rot="6718900">
                    <a:off x="5231880" y="6670971"/>
                    <a:ext cx="1171419" cy="2489040"/>
                  </a:xfrm>
                  <a:custGeom>
                    <a:avLst/>
                    <a:gdLst>
                      <a:gd name="connsiteX0" fmla="*/ 0 w 2713220"/>
                      <a:gd name="connsiteY0" fmla="*/ 1079292 h 2158584"/>
                      <a:gd name="connsiteX1" fmla="*/ 1356610 w 2713220"/>
                      <a:gd name="connsiteY1" fmla="*/ 0 h 2158584"/>
                      <a:gd name="connsiteX2" fmla="*/ 2713220 w 2713220"/>
                      <a:gd name="connsiteY2" fmla="*/ 1079292 h 2158584"/>
                      <a:gd name="connsiteX3" fmla="*/ 1356610 w 2713220"/>
                      <a:gd name="connsiteY3" fmla="*/ 2158584 h 2158584"/>
                      <a:gd name="connsiteX4" fmla="*/ 0 w 2713220"/>
                      <a:gd name="connsiteY4" fmla="*/ 1079292 h 2158584"/>
                      <a:gd name="connsiteX0" fmla="*/ 0 w 1978702"/>
                      <a:gd name="connsiteY0" fmla="*/ 1079385 h 2158761"/>
                      <a:gd name="connsiteX1" fmla="*/ 1356610 w 1978702"/>
                      <a:gd name="connsiteY1" fmla="*/ 93 h 2158761"/>
                      <a:gd name="connsiteX2" fmla="*/ 1978702 w 1978702"/>
                      <a:gd name="connsiteY2" fmla="*/ 1034414 h 2158761"/>
                      <a:gd name="connsiteX3" fmla="*/ 1356610 w 1978702"/>
                      <a:gd name="connsiteY3" fmla="*/ 2158677 h 2158761"/>
                      <a:gd name="connsiteX4" fmla="*/ 0 w 1978702"/>
                      <a:gd name="connsiteY4" fmla="*/ 1079385 h 2158761"/>
                      <a:gd name="connsiteX0" fmla="*/ 0 w 1169233"/>
                      <a:gd name="connsiteY0" fmla="*/ 1124624 h 2159306"/>
                      <a:gd name="connsiteX1" fmla="*/ 547141 w 1169233"/>
                      <a:gd name="connsiteY1" fmla="*/ 361 h 2159306"/>
                      <a:gd name="connsiteX2" fmla="*/ 1169233 w 1169233"/>
                      <a:gd name="connsiteY2" fmla="*/ 1034682 h 2159306"/>
                      <a:gd name="connsiteX3" fmla="*/ 547141 w 1169233"/>
                      <a:gd name="connsiteY3" fmla="*/ 2158945 h 2159306"/>
                      <a:gd name="connsiteX4" fmla="*/ 0 w 1169233"/>
                      <a:gd name="connsiteY4" fmla="*/ 1124624 h 2159306"/>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73025"/>
                      <a:gd name="connsiteX1" fmla="*/ 553041 w 1175133"/>
                      <a:gd name="connsiteY1" fmla="*/ 34195 h 2273025"/>
                      <a:gd name="connsiteX2" fmla="*/ 1175133 w 1175133"/>
                      <a:gd name="connsiteY2" fmla="*/ 1068516 h 2273025"/>
                      <a:gd name="connsiteX3" fmla="*/ 553041 w 1175133"/>
                      <a:gd name="connsiteY3" fmla="*/ 2192779 h 2273025"/>
                      <a:gd name="connsiteX4" fmla="*/ 5900 w 1175133"/>
                      <a:gd name="connsiteY4" fmla="*/ 1158458 h 2273025"/>
                      <a:gd name="connsiteX0" fmla="*/ 2186 w 1171419"/>
                      <a:gd name="connsiteY0" fmla="*/ 1124524 h 2489301"/>
                      <a:gd name="connsiteX1" fmla="*/ 549327 w 1171419"/>
                      <a:gd name="connsiteY1" fmla="*/ 261 h 2489301"/>
                      <a:gd name="connsiteX2" fmla="*/ 1171419 w 1171419"/>
                      <a:gd name="connsiteY2" fmla="*/ 1034582 h 2489301"/>
                      <a:gd name="connsiteX3" fmla="*/ 549327 w 1171419"/>
                      <a:gd name="connsiteY3" fmla="*/ 2488628 h 2489301"/>
                      <a:gd name="connsiteX4" fmla="*/ 2186 w 1171419"/>
                      <a:gd name="connsiteY4" fmla="*/ 1124524 h 2489301"/>
                      <a:gd name="connsiteX0" fmla="*/ 2186 w 1171419"/>
                      <a:gd name="connsiteY0" fmla="*/ 1124263 h 2489040"/>
                      <a:gd name="connsiteX1" fmla="*/ 549327 w 1171419"/>
                      <a:gd name="connsiteY1" fmla="*/ 0 h 2489040"/>
                      <a:gd name="connsiteX2" fmla="*/ 1171419 w 1171419"/>
                      <a:gd name="connsiteY2" fmla="*/ 1034321 h 2489040"/>
                      <a:gd name="connsiteX3" fmla="*/ 549327 w 1171419"/>
                      <a:gd name="connsiteY3" fmla="*/ 2488367 h 2489040"/>
                      <a:gd name="connsiteX4" fmla="*/ 2186 w 1171419"/>
                      <a:gd name="connsiteY4" fmla="*/ 1124263 h 248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1419" h="2489040">
                        <a:moveTo>
                          <a:pt x="2186" y="1124263"/>
                        </a:moveTo>
                        <a:cubicBezTo>
                          <a:pt x="2186" y="709535"/>
                          <a:pt x="69642" y="0"/>
                          <a:pt x="549327" y="0"/>
                        </a:cubicBezTo>
                        <a:cubicBezTo>
                          <a:pt x="1029012" y="0"/>
                          <a:pt x="1171419" y="619593"/>
                          <a:pt x="1171419" y="1034321"/>
                        </a:cubicBezTo>
                        <a:cubicBezTo>
                          <a:pt x="1171419" y="1449049"/>
                          <a:pt x="1163923" y="2458387"/>
                          <a:pt x="549327" y="2488367"/>
                        </a:cubicBezTo>
                        <a:cubicBezTo>
                          <a:pt x="-65269" y="2518347"/>
                          <a:pt x="2186" y="1538991"/>
                          <a:pt x="2186" y="1124263"/>
                        </a:cubicBezTo>
                        <a:close/>
                      </a:path>
                    </a:pathLst>
                  </a:custGeom>
                  <a:solidFill>
                    <a:srgbClr val="21B587"/>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dirty="0">
                      <a:ln>
                        <a:noFill/>
                      </a:ln>
                      <a:solidFill>
                        <a:prstClr val="white"/>
                      </a:solidFill>
                      <a:effectLst/>
                      <a:uLnTx/>
                      <a:uFillTx/>
                      <a:latin typeface="Calibri"/>
                      <a:ea typeface="+mn-ea"/>
                      <a:cs typeface="+mn-cs"/>
                    </a:endParaRPr>
                  </a:p>
                </p:txBody>
              </p:sp>
              <p:sp>
                <p:nvSpPr>
                  <p:cNvPr id="212" name="Freeform: Shape 41">
                    <a:extLst>
                      <a:ext uri="{FF2B5EF4-FFF2-40B4-BE49-F238E27FC236}">
                        <a16:creationId xmlns:a16="http://schemas.microsoft.com/office/drawing/2014/main" id="{884FA1CE-6051-7FEE-1369-9B2940ADAA5D}"/>
                      </a:ext>
                    </a:extLst>
                  </p:cNvPr>
                  <p:cNvSpPr/>
                  <p:nvPr/>
                </p:nvSpPr>
                <p:spPr>
                  <a:xfrm rot="511180">
                    <a:off x="6700707" y="8280035"/>
                    <a:ext cx="1378009" cy="1258867"/>
                  </a:xfrm>
                  <a:custGeom>
                    <a:avLst/>
                    <a:gdLst>
                      <a:gd name="connsiteX0" fmla="*/ 0 w 1693889"/>
                      <a:gd name="connsiteY0" fmla="*/ 169747 h 1412063"/>
                      <a:gd name="connsiteX1" fmla="*/ 839450 w 1693889"/>
                      <a:gd name="connsiteY1" fmla="*/ 94796 h 1412063"/>
                      <a:gd name="connsiteX2" fmla="*/ 854440 w 1693889"/>
                      <a:gd name="connsiteY2" fmla="*/ 1309000 h 1412063"/>
                      <a:gd name="connsiteX3" fmla="*/ 1693889 w 1693889"/>
                      <a:gd name="connsiteY3" fmla="*/ 1264029 h 1412063"/>
                    </a:gdLst>
                    <a:ahLst/>
                    <a:cxnLst>
                      <a:cxn ang="0">
                        <a:pos x="connsiteX0" y="connsiteY0"/>
                      </a:cxn>
                      <a:cxn ang="0">
                        <a:pos x="connsiteX1" y="connsiteY1"/>
                      </a:cxn>
                      <a:cxn ang="0">
                        <a:pos x="connsiteX2" y="connsiteY2"/>
                      </a:cxn>
                      <a:cxn ang="0">
                        <a:pos x="connsiteX3" y="connsiteY3"/>
                      </a:cxn>
                    </a:cxnLst>
                    <a:rect l="l" t="t" r="r" b="b"/>
                    <a:pathLst>
                      <a:path w="1693889" h="1412063">
                        <a:moveTo>
                          <a:pt x="0" y="169747"/>
                        </a:moveTo>
                        <a:cubicBezTo>
                          <a:pt x="348521" y="37334"/>
                          <a:pt x="697043" y="-95079"/>
                          <a:pt x="839450" y="94796"/>
                        </a:cubicBezTo>
                        <a:cubicBezTo>
                          <a:pt x="981857" y="284671"/>
                          <a:pt x="712033" y="1114128"/>
                          <a:pt x="854440" y="1309000"/>
                        </a:cubicBezTo>
                        <a:cubicBezTo>
                          <a:pt x="996847" y="1503872"/>
                          <a:pt x="1345368" y="1383950"/>
                          <a:pt x="1693889" y="1264029"/>
                        </a:cubicBezTo>
                      </a:path>
                    </a:pathLst>
                  </a:custGeom>
                  <a:noFill/>
                  <a:ln w="38100" cap="flat" cmpd="sng" algn="ctr">
                    <a:solidFill>
                      <a:srgbClr val="21B587"/>
                    </a:solid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grpSp>
            <p:grpSp>
              <p:nvGrpSpPr>
                <p:cNvPr id="202" name="Group 201">
                  <a:extLst>
                    <a:ext uri="{FF2B5EF4-FFF2-40B4-BE49-F238E27FC236}">
                      <a16:creationId xmlns:a16="http://schemas.microsoft.com/office/drawing/2014/main" id="{6B6ED9B9-31E4-B68D-334F-0C271846A345}"/>
                    </a:ext>
                  </a:extLst>
                </p:cNvPr>
                <p:cNvGrpSpPr/>
                <p:nvPr/>
              </p:nvGrpSpPr>
              <p:grpSpPr>
                <a:xfrm>
                  <a:off x="1178157" y="3831844"/>
                  <a:ext cx="762496" cy="594460"/>
                  <a:chOff x="4573070" y="7329781"/>
                  <a:chExt cx="3505646" cy="2209121"/>
                </a:xfrm>
                <a:effectLst>
                  <a:glow rad="254000">
                    <a:srgbClr val="B1F1DD">
                      <a:alpha val="95000"/>
                    </a:srgbClr>
                  </a:glow>
                </a:effectLst>
              </p:grpSpPr>
              <p:sp>
                <p:nvSpPr>
                  <p:cNvPr id="209" name="Oval 3">
                    <a:extLst>
                      <a:ext uri="{FF2B5EF4-FFF2-40B4-BE49-F238E27FC236}">
                        <a16:creationId xmlns:a16="http://schemas.microsoft.com/office/drawing/2014/main" id="{7E495E52-86AA-E1B2-25B5-5A196C4748DF}"/>
                      </a:ext>
                    </a:extLst>
                  </p:cNvPr>
                  <p:cNvSpPr/>
                  <p:nvPr/>
                </p:nvSpPr>
                <p:spPr>
                  <a:xfrm rot="6718900">
                    <a:off x="5231880" y="6670971"/>
                    <a:ext cx="1171419" cy="2489040"/>
                  </a:xfrm>
                  <a:custGeom>
                    <a:avLst/>
                    <a:gdLst>
                      <a:gd name="connsiteX0" fmla="*/ 0 w 2713220"/>
                      <a:gd name="connsiteY0" fmla="*/ 1079292 h 2158584"/>
                      <a:gd name="connsiteX1" fmla="*/ 1356610 w 2713220"/>
                      <a:gd name="connsiteY1" fmla="*/ 0 h 2158584"/>
                      <a:gd name="connsiteX2" fmla="*/ 2713220 w 2713220"/>
                      <a:gd name="connsiteY2" fmla="*/ 1079292 h 2158584"/>
                      <a:gd name="connsiteX3" fmla="*/ 1356610 w 2713220"/>
                      <a:gd name="connsiteY3" fmla="*/ 2158584 h 2158584"/>
                      <a:gd name="connsiteX4" fmla="*/ 0 w 2713220"/>
                      <a:gd name="connsiteY4" fmla="*/ 1079292 h 2158584"/>
                      <a:gd name="connsiteX0" fmla="*/ 0 w 1978702"/>
                      <a:gd name="connsiteY0" fmla="*/ 1079385 h 2158761"/>
                      <a:gd name="connsiteX1" fmla="*/ 1356610 w 1978702"/>
                      <a:gd name="connsiteY1" fmla="*/ 93 h 2158761"/>
                      <a:gd name="connsiteX2" fmla="*/ 1978702 w 1978702"/>
                      <a:gd name="connsiteY2" fmla="*/ 1034414 h 2158761"/>
                      <a:gd name="connsiteX3" fmla="*/ 1356610 w 1978702"/>
                      <a:gd name="connsiteY3" fmla="*/ 2158677 h 2158761"/>
                      <a:gd name="connsiteX4" fmla="*/ 0 w 1978702"/>
                      <a:gd name="connsiteY4" fmla="*/ 1079385 h 2158761"/>
                      <a:gd name="connsiteX0" fmla="*/ 0 w 1169233"/>
                      <a:gd name="connsiteY0" fmla="*/ 1124624 h 2159306"/>
                      <a:gd name="connsiteX1" fmla="*/ 547141 w 1169233"/>
                      <a:gd name="connsiteY1" fmla="*/ 361 h 2159306"/>
                      <a:gd name="connsiteX2" fmla="*/ 1169233 w 1169233"/>
                      <a:gd name="connsiteY2" fmla="*/ 1034682 h 2159306"/>
                      <a:gd name="connsiteX3" fmla="*/ 547141 w 1169233"/>
                      <a:gd name="connsiteY3" fmla="*/ 2158945 h 2159306"/>
                      <a:gd name="connsiteX4" fmla="*/ 0 w 1169233"/>
                      <a:gd name="connsiteY4" fmla="*/ 1124624 h 2159306"/>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66454"/>
                      <a:gd name="connsiteX1" fmla="*/ 553041 w 1175133"/>
                      <a:gd name="connsiteY1" fmla="*/ 34195 h 2266454"/>
                      <a:gd name="connsiteX2" fmla="*/ 1175133 w 1175133"/>
                      <a:gd name="connsiteY2" fmla="*/ 1068516 h 2266454"/>
                      <a:gd name="connsiteX3" fmla="*/ 553041 w 1175133"/>
                      <a:gd name="connsiteY3" fmla="*/ 2192779 h 2266454"/>
                      <a:gd name="connsiteX4" fmla="*/ 5900 w 1175133"/>
                      <a:gd name="connsiteY4" fmla="*/ 1158458 h 2266454"/>
                      <a:gd name="connsiteX0" fmla="*/ 5900 w 1175133"/>
                      <a:gd name="connsiteY0" fmla="*/ 1158458 h 2273025"/>
                      <a:gd name="connsiteX1" fmla="*/ 553041 w 1175133"/>
                      <a:gd name="connsiteY1" fmla="*/ 34195 h 2273025"/>
                      <a:gd name="connsiteX2" fmla="*/ 1175133 w 1175133"/>
                      <a:gd name="connsiteY2" fmla="*/ 1068516 h 2273025"/>
                      <a:gd name="connsiteX3" fmla="*/ 553041 w 1175133"/>
                      <a:gd name="connsiteY3" fmla="*/ 2192779 h 2273025"/>
                      <a:gd name="connsiteX4" fmla="*/ 5900 w 1175133"/>
                      <a:gd name="connsiteY4" fmla="*/ 1158458 h 2273025"/>
                      <a:gd name="connsiteX0" fmla="*/ 2186 w 1171419"/>
                      <a:gd name="connsiteY0" fmla="*/ 1124524 h 2489301"/>
                      <a:gd name="connsiteX1" fmla="*/ 549327 w 1171419"/>
                      <a:gd name="connsiteY1" fmla="*/ 261 h 2489301"/>
                      <a:gd name="connsiteX2" fmla="*/ 1171419 w 1171419"/>
                      <a:gd name="connsiteY2" fmla="*/ 1034582 h 2489301"/>
                      <a:gd name="connsiteX3" fmla="*/ 549327 w 1171419"/>
                      <a:gd name="connsiteY3" fmla="*/ 2488628 h 2489301"/>
                      <a:gd name="connsiteX4" fmla="*/ 2186 w 1171419"/>
                      <a:gd name="connsiteY4" fmla="*/ 1124524 h 2489301"/>
                      <a:gd name="connsiteX0" fmla="*/ 2186 w 1171419"/>
                      <a:gd name="connsiteY0" fmla="*/ 1124263 h 2489040"/>
                      <a:gd name="connsiteX1" fmla="*/ 549327 w 1171419"/>
                      <a:gd name="connsiteY1" fmla="*/ 0 h 2489040"/>
                      <a:gd name="connsiteX2" fmla="*/ 1171419 w 1171419"/>
                      <a:gd name="connsiteY2" fmla="*/ 1034321 h 2489040"/>
                      <a:gd name="connsiteX3" fmla="*/ 549327 w 1171419"/>
                      <a:gd name="connsiteY3" fmla="*/ 2488367 h 2489040"/>
                      <a:gd name="connsiteX4" fmla="*/ 2186 w 1171419"/>
                      <a:gd name="connsiteY4" fmla="*/ 1124263 h 2489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1419" h="2489040">
                        <a:moveTo>
                          <a:pt x="2186" y="1124263"/>
                        </a:moveTo>
                        <a:cubicBezTo>
                          <a:pt x="2186" y="709535"/>
                          <a:pt x="69642" y="0"/>
                          <a:pt x="549327" y="0"/>
                        </a:cubicBezTo>
                        <a:cubicBezTo>
                          <a:pt x="1029012" y="0"/>
                          <a:pt x="1171419" y="619593"/>
                          <a:pt x="1171419" y="1034321"/>
                        </a:cubicBezTo>
                        <a:cubicBezTo>
                          <a:pt x="1171419" y="1449049"/>
                          <a:pt x="1163923" y="2458387"/>
                          <a:pt x="549327" y="2488367"/>
                        </a:cubicBezTo>
                        <a:cubicBezTo>
                          <a:pt x="-65269" y="2518347"/>
                          <a:pt x="2186" y="1538991"/>
                          <a:pt x="2186" y="1124263"/>
                        </a:cubicBezTo>
                        <a:close/>
                      </a:path>
                    </a:pathLst>
                  </a:custGeom>
                  <a:solidFill>
                    <a:srgbClr val="21B587"/>
                  </a:solidFill>
                  <a:ln w="25400" cap="flat" cmpd="sng" algn="ctr">
                    <a:no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dirty="0">
                      <a:ln>
                        <a:noFill/>
                      </a:ln>
                      <a:solidFill>
                        <a:prstClr val="white"/>
                      </a:solidFill>
                      <a:effectLst/>
                      <a:uLnTx/>
                      <a:uFillTx/>
                      <a:latin typeface="Calibri"/>
                      <a:ea typeface="+mn-ea"/>
                      <a:cs typeface="+mn-cs"/>
                    </a:endParaRPr>
                  </a:p>
                </p:txBody>
              </p:sp>
              <p:sp>
                <p:nvSpPr>
                  <p:cNvPr id="210" name="Freeform: Shape 44">
                    <a:extLst>
                      <a:ext uri="{FF2B5EF4-FFF2-40B4-BE49-F238E27FC236}">
                        <a16:creationId xmlns:a16="http://schemas.microsoft.com/office/drawing/2014/main" id="{8410CBAA-6CA3-D5E3-3188-7A178BA56BB8}"/>
                      </a:ext>
                    </a:extLst>
                  </p:cNvPr>
                  <p:cNvSpPr/>
                  <p:nvPr/>
                </p:nvSpPr>
                <p:spPr>
                  <a:xfrm rot="511180">
                    <a:off x="6700707" y="8280035"/>
                    <a:ext cx="1378009" cy="1258867"/>
                  </a:xfrm>
                  <a:custGeom>
                    <a:avLst/>
                    <a:gdLst>
                      <a:gd name="connsiteX0" fmla="*/ 0 w 1693889"/>
                      <a:gd name="connsiteY0" fmla="*/ 169747 h 1412063"/>
                      <a:gd name="connsiteX1" fmla="*/ 839450 w 1693889"/>
                      <a:gd name="connsiteY1" fmla="*/ 94796 h 1412063"/>
                      <a:gd name="connsiteX2" fmla="*/ 854440 w 1693889"/>
                      <a:gd name="connsiteY2" fmla="*/ 1309000 h 1412063"/>
                      <a:gd name="connsiteX3" fmla="*/ 1693889 w 1693889"/>
                      <a:gd name="connsiteY3" fmla="*/ 1264029 h 1412063"/>
                    </a:gdLst>
                    <a:ahLst/>
                    <a:cxnLst>
                      <a:cxn ang="0">
                        <a:pos x="connsiteX0" y="connsiteY0"/>
                      </a:cxn>
                      <a:cxn ang="0">
                        <a:pos x="connsiteX1" y="connsiteY1"/>
                      </a:cxn>
                      <a:cxn ang="0">
                        <a:pos x="connsiteX2" y="connsiteY2"/>
                      </a:cxn>
                      <a:cxn ang="0">
                        <a:pos x="connsiteX3" y="connsiteY3"/>
                      </a:cxn>
                    </a:cxnLst>
                    <a:rect l="l" t="t" r="r" b="b"/>
                    <a:pathLst>
                      <a:path w="1693889" h="1412063">
                        <a:moveTo>
                          <a:pt x="0" y="169747"/>
                        </a:moveTo>
                        <a:cubicBezTo>
                          <a:pt x="348521" y="37334"/>
                          <a:pt x="697043" y="-95079"/>
                          <a:pt x="839450" y="94796"/>
                        </a:cubicBezTo>
                        <a:cubicBezTo>
                          <a:pt x="981857" y="284671"/>
                          <a:pt x="712033" y="1114128"/>
                          <a:pt x="854440" y="1309000"/>
                        </a:cubicBezTo>
                        <a:cubicBezTo>
                          <a:pt x="996847" y="1503872"/>
                          <a:pt x="1345368" y="1383950"/>
                          <a:pt x="1693889" y="1264029"/>
                        </a:cubicBezTo>
                      </a:path>
                    </a:pathLst>
                  </a:custGeom>
                  <a:noFill/>
                  <a:ln w="38100" cap="flat" cmpd="sng" algn="ctr">
                    <a:solidFill>
                      <a:srgbClr val="21B587"/>
                    </a:solidFill>
                    <a:prstDash val="solid"/>
                  </a:ln>
                  <a:effectLst/>
                </p:spPr>
                <p:txBody>
                  <a:bodyPr rtlCol="0" anchor="ctr"/>
                  <a:lstStyle/>
                  <a:p>
                    <a:pPr marL="0" marR="0" lvl="0" indent="0" algn="ctr" defTabSz="4388900" eaLnBrk="1" fontAlgn="auto" latinLnBrk="0" hangingPunct="1">
                      <a:lnSpc>
                        <a:spcPct val="100000"/>
                      </a:lnSpc>
                      <a:spcBef>
                        <a:spcPts val="0"/>
                      </a:spcBef>
                      <a:spcAft>
                        <a:spcPts val="0"/>
                      </a:spcAft>
                      <a:buClrTx/>
                      <a:buSzTx/>
                      <a:buFontTx/>
                      <a:buNone/>
                      <a:tabLst/>
                      <a:defRPr/>
                    </a:pPr>
                    <a:endParaRPr kumimoji="0" lang="en-US" sz="8600" b="0" i="0" u="none" strike="noStrike" kern="0" cap="none" spc="0" normalizeH="0" baseline="0" noProof="0">
                      <a:ln>
                        <a:noFill/>
                      </a:ln>
                      <a:solidFill>
                        <a:prstClr val="white"/>
                      </a:solidFill>
                      <a:effectLst/>
                      <a:uLnTx/>
                      <a:uFillTx/>
                      <a:latin typeface="Calibri"/>
                      <a:ea typeface="+mn-ea"/>
                      <a:cs typeface="+mn-cs"/>
                    </a:endParaRPr>
                  </a:p>
                </p:txBody>
              </p:sp>
            </p:grpSp>
            <p:cxnSp>
              <p:nvCxnSpPr>
                <p:cNvPr id="203" name="Straight Arrow Connector 202">
                  <a:extLst>
                    <a:ext uri="{FF2B5EF4-FFF2-40B4-BE49-F238E27FC236}">
                      <a16:creationId xmlns:a16="http://schemas.microsoft.com/office/drawing/2014/main" id="{23F6A56E-9B8D-BA26-9D8C-5911135AE878}"/>
                    </a:ext>
                  </a:extLst>
                </p:cNvPr>
                <p:cNvCxnSpPr>
                  <a:cxnSpLocks/>
                </p:cNvCxnSpPr>
                <p:nvPr/>
              </p:nvCxnSpPr>
              <p:spPr>
                <a:xfrm flipH="1" flipV="1">
                  <a:off x="1144157" y="3204961"/>
                  <a:ext cx="91598" cy="517303"/>
                </a:xfrm>
                <a:prstGeom prst="straightConnector1">
                  <a:avLst/>
                </a:prstGeom>
                <a:noFill/>
                <a:ln w="9525" cap="flat" cmpd="sng" algn="ctr">
                  <a:solidFill>
                    <a:sysClr val="windowText" lastClr="000000">
                      <a:shade val="95000"/>
                      <a:satMod val="105000"/>
                    </a:sysClr>
                  </a:solidFill>
                  <a:prstDash val="solid"/>
                  <a:tailEnd type="triangle"/>
                </a:ln>
                <a:effectLst/>
              </p:spPr>
            </p:cxnSp>
            <p:cxnSp>
              <p:nvCxnSpPr>
                <p:cNvPr id="204" name="Straight Arrow Connector 203">
                  <a:extLst>
                    <a:ext uri="{FF2B5EF4-FFF2-40B4-BE49-F238E27FC236}">
                      <a16:creationId xmlns:a16="http://schemas.microsoft.com/office/drawing/2014/main" id="{5EAA8EE3-D3E5-287E-C7B8-67F4D47C3190}"/>
                    </a:ext>
                  </a:extLst>
                </p:cNvPr>
                <p:cNvCxnSpPr>
                  <a:cxnSpLocks/>
                </p:cNvCxnSpPr>
                <p:nvPr/>
              </p:nvCxnSpPr>
              <p:spPr>
                <a:xfrm flipV="1">
                  <a:off x="1421270" y="3534522"/>
                  <a:ext cx="154484" cy="248113"/>
                </a:xfrm>
                <a:prstGeom prst="straightConnector1">
                  <a:avLst/>
                </a:prstGeom>
                <a:noFill/>
                <a:ln w="9525" cap="flat" cmpd="sng" algn="ctr">
                  <a:solidFill>
                    <a:sysClr val="windowText" lastClr="000000">
                      <a:shade val="95000"/>
                      <a:satMod val="105000"/>
                    </a:sysClr>
                  </a:solidFill>
                  <a:prstDash val="solid"/>
                  <a:tailEnd type="triangle"/>
                </a:ln>
                <a:effectLst/>
              </p:spPr>
            </p:cxnSp>
            <p:cxnSp>
              <p:nvCxnSpPr>
                <p:cNvPr id="205" name="Straight Arrow Connector 204">
                  <a:extLst>
                    <a:ext uri="{FF2B5EF4-FFF2-40B4-BE49-F238E27FC236}">
                      <a16:creationId xmlns:a16="http://schemas.microsoft.com/office/drawing/2014/main" id="{24F43163-69D3-3260-206F-060062A8E307}"/>
                    </a:ext>
                  </a:extLst>
                </p:cNvPr>
                <p:cNvCxnSpPr>
                  <a:cxnSpLocks/>
                </p:cNvCxnSpPr>
                <p:nvPr/>
              </p:nvCxnSpPr>
              <p:spPr>
                <a:xfrm flipH="1" flipV="1">
                  <a:off x="2649250" y="2283292"/>
                  <a:ext cx="126377" cy="177729"/>
                </a:xfrm>
                <a:prstGeom prst="straightConnector1">
                  <a:avLst/>
                </a:prstGeom>
                <a:noFill/>
                <a:ln w="9525" cap="flat" cmpd="sng" algn="ctr">
                  <a:solidFill>
                    <a:sysClr val="windowText" lastClr="000000">
                      <a:shade val="95000"/>
                      <a:satMod val="105000"/>
                    </a:sysClr>
                  </a:solidFill>
                  <a:prstDash val="solid"/>
                  <a:tailEnd type="triangle"/>
                </a:ln>
                <a:effectLst/>
              </p:spPr>
            </p:cxnSp>
            <p:cxnSp>
              <p:nvCxnSpPr>
                <p:cNvPr id="208" name="Straight Arrow Connector 207">
                  <a:extLst>
                    <a:ext uri="{FF2B5EF4-FFF2-40B4-BE49-F238E27FC236}">
                      <a16:creationId xmlns:a16="http://schemas.microsoft.com/office/drawing/2014/main" id="{AA1B0ACA-ED4C-368A-8684-1A885CF36E82}"/>
                    </a:ext>
                  </a:extLst>
                </p:cNvPr>
                <p:cNvCxnSpPr>
                  <a:cxnSpLocks/>
                  <a:endCxn id="199" idx="2"/>
                </p:cNvCxnSpPr>
                <p:nvPr/>
              </p:nvCxnSpPr>
              <p:spPr>
                <a:xfrm flipH="1" flipV="1">
                  <a:off x="2535863" y="2616839"/>
                  <a:ext cx="205307" cy="54145"/>
                </a:xfrm>
                <a:prstGeom prst="straightConnector1">
                  <a:avLst/>
                </a:prstGeom>
                <a:noFill/>
                <a:ln w="9525" cap="flat" cmpd="sng" algn="ctr">
                  <a:solidFill>
                    <a:sysClr val="windowText" lastClr="000000">
                      <a:shade val="95000"/>
                      <a:satMod val="105000"/>
                    </a:sysClr>
                  </a:solidFill>
                  <a:prstDash val="solid"/>
                  <a:tailEnd type="triangle"/>
                </a:ln>
                <a:effectLst/>
              </p:spPr>
            </p:cxnSp>
          </p:grpSp>
          <p:cxnSp>
            <p:nvCxnSpPr>
              <p:cNvPr id="182" name="Straight Arrow Connector 181">
                <a:extLst>
                  <a:ext uri="{FF2B5EF4-FFF2-40B4-BE49-F238E27FC236}">
                    <a16:creationId xmlns:a16="http://schemas.microsoft.com/office/drawing/2014/main" id="{ACA96DFB-8141-2291-A3FA-D25DE86F795F}"/>
                  </a:ext>
                </a:extLst>
              </p:cNvPr>
              <p:cNvCxnSpPr>
                <a:cxnSpLocks/>
              </p:cNvCxnSpPr>
              <p:nvPr/>
            </p:nvCxnSpPr>
            <p:spPr>
              <a:xfrm flipH="1" flipV="1">
                <a:off x="7089599" y="18004103"/>
                <a:ext cx="238338" cy="519080"/>
              </a:xfrm>
              <a:prstGeom prst="straightConnector1">
                <a:avLst/>
              </a:prstGeom>
              <a:noFill/>
              <a:ln w="28575" cap="flat" cmpd="sng" algn="ctr">
                <a:solidFill>
                  <a:sysClr val="windowText" lastClr="000000">
                    <a:shade val="95000"/>
                    <a:satMod val="105000"/>
                  </a:sysClr>
                </a:solidFill>
                <a:prstDash val="solid"/>
                <a:tailEnd type="triangle"/>
              </a:ln>
              <a:effectLst/>
            </p:spPr>
          </p:cxnSp>
          <p:sp>
            <p:nvSpPr>
              <p:cNvPr id="183" name="TextBox 182">
                <a:extLst>
                  <a:ext uri="{FF2B5EF4-FFF2-40B4-BE49-F238E27FC236}">
                    <a16:creationId xmlns:a16="http://schemas.microsoft.com/office/drawing/2014/main" id="{DC3A2506-BCB4-3D5C-3162-8CA3D9B58D65}"/>
                  </a:ext>
                </a:extLst>
              </p:cNvPr>
              <p:cNvSpPr txBox="1"/>
              <p:nvPr/>
            </p:nvSpPr>
            <p:spPr>
              <a:xfrm>
                <a:off x="6884614" y="18465293"/>
                <a:ext cx="1458482" cy="812421"/>
              </a:xfrm>
              <a:prstGeom prst="rect">
                <a:avLst/>
              </a:prstGeom>
              <a:noFill/>
            </p:spPr>
            <p:txBody>
              <a:bodyPr wrap="square" rtlCol="0">
                <a:spAutoFit/>
              </a:bodyPr>
              <a:lstStyle/>
              <a:p>
                <a:pPr marL="0" marR="0" lvl="0" indent="0" algn="ctr" defTabSz="43889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black"/>
                    </a:solidFill>
                    <a:effectLst/>
                    <a:uLnTx/>
                    <a:uFillTx/>
                  </a:rPr>
                  <a:t>Chemical Signal</a:t>
                </a:r>
              </a:p>
            </p:txBody>
          </p:sp>
        </p:grpSp>
      </p:grpSp>
      <p:grpSp>
        <p:nvGrpSpPr>
          <p:cNvPr id="39" name="Group 38">
            <a:extLst>
              <a:ext uri="{FF2B5EF4-FFF2-40B4-BE49-F238E27FC236}">
                <a16:creationId xmlns:a16="http://schemas.microsoft.com/office/drawing/2014/main" id="{9407D534-7D0E-3DCC-ACE3-5AA4B83BF2C4}"/>
              </a:ext>
            </a:extLst>
          </p:cNvPr>
          <p:cNvGrpSpPr/>
          <p:nvPr/>
        </p:nvGrpSpPr>
        <p:grpSpPr>
          <a:xfrm>
            <a:off x="10858500" y="10631459"/>
            <a:ext cx="11248557" cy="7961445"/>
            <a:chOff x="10858500" y="10583333"/>
            <a:chExt cx="11248557" cy="7961445"/>
          </a:xfrm>
        </p:grpSpPr>
        <p:pic>
          <p:nvPicPr>
            <p:cNvPr id="38" name="Picture 37">
              <a:extLst>
                <a:ext uri="{FF2B5EF4-FFF2-40B4-BE49-F238E27FC236}">
                  <a16:creationId xmlns:a16="http://schemas.microsoft.com/office/drawing/2014/main" id="{11716309-CE5A-3C05-6152-083E804A4BAD}"/>
                </a:ext>
              </a:extLst>
            </p:cNvPr>
            <p:cNvPicPr>
              <a:picLocks noChangeAspect="1"/>
            </p:cNvPicPr>
            <p:nvPr/>
          </p:nvPicPr>
          <p:blipFill>
            <a:blip r:embed="rId16"/>
            <a:stretch>
              <a:fillRect/>
            </a:stretch>
          </p:blipFill>
          <p:spPr>
            <a:xfrm>
              <a:off x="10858500" y="10583333"/>
              <a:ext cx="11006668" cy="7704667"/>
            </a:xfrm>
            <a:prstGeom prst="rect">
              <a:avLst/>
            </a:prstGeom>
          </p:spPr>
        </p:pic>
        <p:sp>
          <p:nvSpPr>
            <p:cNvPr id="229" name="Rectangle 228">
              <a:extLst>
                <a:ext uri="{FF2B5EF4-FFF2-40B4-BE49-F238E27FC236}">
                  <a16:creationId xmlns:a16="http://schemas.microsoft.com/office/drawing/2014/main" id="{013570D8-996E-4D48-A42C-E149D6450B64}"/>
                </a:ext>
              </a:extLst>
            </p:cNvPr>
            <p:cNvSpPr/>
            <p:nvPr/>
          </p:nvSpPr>
          <p:spPr>
            <a:xfrm>
              <a:off x="18542670" y="17762073"/>
              <a:ext cx="3564387" cy="7827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grpSp>
      <p:pic>
        <p:nvPicPr>
          <p:cNvPr id="41" name="Picture 40">
            <a:extLst>
              <a:ext uri="{FF2B5EF4-FFF2-40B4-BE49-F238E27FC236}">
                <a16:creationId xmlns:a16="http://schemas.microsoft.com/office/drawing/2014/main" id="{38C7BDC6-B57B-016B-E63F-4F321940D645}"/>
              </a:ext>
            </a:extLst>
          </p:cNvPr>
          <p:cNvPicPr>
            <a:picLocks noChangeAspect="1"/>
          </p:cNvPicPr>
          <p:nvPr/>
        </p:nvPicPr>
        <p:blipFill>
          <a:blip r:embed="rId17"/>
          <a:stretch>
            <a:fillRect/>
          </a:stretch>
        </p:blipFill>
        <p:spPr>
          <a:xfrm>
            <a:off x="22285841" y="11475329"/>
            <a:ext cx="10465475" cy="7325832"/>
          </a:xfrm>
          <a:prstGeom prst="rect">
            <a:avLst/>
          </a:prstGeom>
        </p:spPr>
      </p:pic>
      <p:sp>
        <p:nvSpPr>
          <p:cNvPr id="226" name="Rectangle 225">
            <a:extLst>
              <a:ext uri="{FF2B5EF4-FFF2-40B4-BE49-F238E27FC236}">
                <a16:creationId xmlns:a16="http://schemas.microsoft.com/office/drawing/2014/main" id="{F6680A79-9E74-654E-AECE-0786DD1AC247}"/>
              </a:ext>
            </a:extLst>
          </p:cNvPr>
          <p:cNvSpPr/>
          <p:nvPr/>
        </p:nvSpPr>
        <p:spPr>
          <a:xfrm>
            <a:off x="28929121" y="17967003"/>
            <a:ext cx="4014043" cy="9052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52" name="TextBox 51">
            <a:extLst>
              <a:ext uri="{FF2B5EF4-FFF2-40B4-BE49-F238E27FC236}">
                <a16:creationId xmlns:a16="http://schemas.microsoft.com/office/drawing/2014/main" id="{A83C5F89-1364-1427-1D4C-309FB36A766A}"/>
              </a:ext>
            </a:extLst>
          </p:cNvPr>
          <p:cNvSpPr txBox="1"/>
          <p:nvPr/>
        </p:nvSpPr>
        <p:spPr>
          <a:xfrm>
            <a:off x="457201" y="11938000"/>
            <a:ext cx="9453034" cy="2363339"/>
          </a:xfrm>
          <a:prstGeom prst="rect">
            <a:avLst/>
          </a:prstGeom>
          <a:noFill/>
        </p:spPr>
        <p:txBody>
          <a:bodyPr wrap="square" rtlCol="0">
            <a:spAutoFit/>
          </a:bodyPr>
          <a:lstStyle/>
          <a:p>
            <a:pPr marL="457193" indent="-457193">
              <a:lnSpc>
                <a:spcPts val="3620"/>
              </a:lnSpc>
              <a:buFont typeface="Arial" pitchFamily="34" charset="0"/>
              <a:buChar char="•"/>
            </a:pPr>
            <a:r>
              <a:rPr lang="en-US" sz="2600" i="1" dirty="0">
                <a:solidFill>
                  <a:prstClr val="black"/>
                </a:solidFill>
                <a:latin typeface="Times New Roman" panose="02020603050405020304" pitchFamily="18" charset="0"/>
                <a:cs typeface="Times New Roman" panose="02020603050405020304" pitchFamily="18" charset="0"/>
              </a:rPr>
              <a:t>Pseudomonas aeruginosa</a:t>
            </a:r>
            <a:r>
              <a:rPr lang="en-US" sz="2600" dirty="0">
                <a:solidFill>
                  <a:prstClr val="black"/>
                </a:solidFill>
                <a:latin typeface="Times New Roman" panose="02020603050405020304" pitchFamily="18" charset="0"/>
                <a:cs typeface="Times New Roman" panose="02020603050405020304" pitchFamily="18" charset="0"/>
              </a:rPr>
              <a:t> is able to form biofilms and produce pyocyanin, which work in protecting the bacteria against environmental stress.</a:t>
            </a:r>
          </a:p>
          <a:p>
            <a:pPr marL="925513" lvl="1" indent="-452438">
              <a:lnSpc>
                <a:spcPts val="3620"/>
              </a:lnSpc>
              <a:buFont typeface="Courier New" panose="02070309020205020404" pitchFamily="49" charset="0"/>
              <a:buChar char="o"/>
            </a:pPr>
            <a:r>
              <a:rPr lang="en-US" sz="2600" dirty="0">
                <a:solidFill>
                  <a:prstClr val="black"/>
                </a:solidFill>
                <a:latin typeface="Times New Roman" panose="02020603050405020304" pitchFamily="18" charset="0"/>
                <a:cs typeface="Times New Roman" panose="02020603050405020304" pitchFamily="18" charset="0"/>
              </a:rPr>
              <a:t>Biofilm and pyocyanin production are regulated by quorum sensing.</a:t>
            </a:r>
          </a:p>
        </p:txBody>
      </p:sp>
      <p:sp>
        <p:nvSpPr>
          <p:cNvPr id="215" name="TextBox 214">
            <a:extLst>
              <a:ext uri="{FF2B5EF4-FFF2-40B4-BE49-F238E27FC236}">
                <a16:creationId xmlns:a16="http://schemas.microsoft.com/office/drawing/2014/main" id="{1F7BAC01-F69F-1839-3793-35846591DCEF}"/>
              </a:ext>
            </a:extLst>
          </p:cNvPr>
          <p:cNvSpPr txBox="1"/>
          <p:nvPr/>
        </p:nvSpPr>
        <p:spPr>
          <a:xfrm>
            <a:off x="596143" y="26403279"/>
            <a:ext cx="9453034" cy="2231380"/>
          </a:xfrm>
          <a:prstGeom prst="rect">
            <a:avLst/>
          </a:prstGeom>
          <a:noFill/>
        </p:spPr>
        <p:txBody>
          <a:bodyPr wrap="square" rtlCol="0">
            <a:spAutoFit/>
          </a:bodyPr>
          <a:lstStyle/>
          <a:p>
            <a:pPr marL="285750" indent="-285750">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In the pathway, different colors represent the 3 main quorum sensing systems in the pathway: Las, Rhl, Mvf/Pqs</a:t>
            </a:r>
          </a:p>
          <a:p>
            <a:pPr marL="285750" indent="-285750">
              <a:buFont typeface="Arial" panose="020B0604020202020204" pitchFamily="34" charset="0"/>
              <a:buChar char="•"/>
            </a:pPr>
            <a:endParaRPr lang="en-US" sz="900"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sz="2600" dirty="0">
                <a:latin typeface="Times New Roman" panose="02020603050405020304" pitchFamily="18" charset="0"/>
                <a:cs typeface="Times New Roman" panose="02020603050405020304" pitchFamily="18" charset="0"/>
              </a:rPr>
              <a:t>To inhibit quorum sensing during the validation phase of the project, M64 was used</a:t>
            </a:r>
          </a:p>
          <a:p>
            <a:pPr marL="965200" lvl="1" indent="-457200">
              <a:buFont typeface="Courier New" panose="02070309020205020404" pitchFamily="49" charset="0"/>
              <a:buChar char="o"/>
            </a:pPr>
            <a:r>
              <a:rPr lang="en-US" sz="2600" dirty="0">
                <a:latin typeface="Times New Roman" panose="02020603050405020304" pitchFamily="18" charset="0"/>
                <a:cs typeface="Times New Roman" panose="02020603050405020304" pitchFamily="18" charset="0"/>
              </a:rPr>
              <a:t>M64 suppresses the gene </a:t>
            </a:r>
            <a:r>
              <a:rPr lang="en-US" sz="2600" i="1" dirty="0">
                <a:latin typeface="Times New Roman" panose="02020603050405020304" pitchFamily="18" charset="0"/>
                <a:cs typeface="Times New Roman" panose="02020603050405020304" pitchFamily="18" charset="0"/>
              </a:rPr>
              <a:t>mvfR</a:t>
            </a:r>
            <a:r>
              <a:rPr lang="en-US" sz="2600" dirty="0">
                <a:latin typeface="Times New Roman" panose="02020603050405020304" pitchFamily="18" charset="0"/>
                <a:cs typeface="Times New Roman" panose="02020603050405020304" pitchFamily="18" charset="0"/>
              </a:rPr>
              <a:t> in the pathway above</a:t>
            </a:r>
          </a:p>
        </p:txBody>
      </p:sp>
      <p:sp>
        <p:nvSpPr>
          <p:cNvPr id="216" name="Text Placeholder 6">
            <a:extLst>
              <a:ext uri="{FF2B5EF4-FFF2-40B4-BE49-F238E27FC236}">
                <a16:creationId xmlns:a16="http://schemas.microsoft.com/office/drawing/2014/main" id="{35D3CCAA-F46B-65E4-83D7-D5F433A28890}"/>
              </a:ext>
            </a:extLst>
          </p:cNvPr>
          <p:cNvSpPr txBox="1">
            <a:spLocks/>
          </p:cNvSpPr>
          <p:nvPr/>
        </p:nvSpPr>
        <p:spPr>
          <a:xfrm>
            <a:off x="145474" y="37628360"/>
            <a:ext cx="10522526" cy="754045"/>
          </a:xfrm>
          <a:prstGeom prst="rect">
            <a:avLst/>
          </a:prstGeom>
          <a:solidFill>
            <a:srgbClr val="738AC8">
              <a:lumMod val="50000"/>
            </a:srgbClr>
          </a:solidFill>
        </p:spPr>
        <p:txBody>
          <a:bodyPr wrap="square" lIns="91436" tIns="91436" rIns="91436" bIns="91436" anchor="ctr" anchorCtr="0">
            <a:spAutoFit/>
          </a:bodyPr>
          <a:lstStyle>
            <a:lvl1pPr marL="1645838" indent="-1645838" algn="ctr" defTabSz="4388900" rtl="0" eaLnBrk="1" latinLnBrk="0" hangingPunct="1">
              <a:spcBef>
                <a:spcPct val="20000"/>
              </a:spcBef>
              <a:buFont typeface="Arial" pitchFamily="34" charset="0"/>
              <a:buNone/>
              <a:defRPr sz="3700" b="1" kern="1200" baseline="0">
                <a:solidFill>
                  <a:schemeClr val="bg2"/>
                </a:solidFill>
                <a:latin typeface="+mn-lt"/>
                <a:ea typeface="+mn-ea"/>
                <a:cs typeface="+mn-cs"/>
              </a:defRPr>
            </a:lvl1pPr>
            <a:lvl2pPr marL="3565982" indent="-1371531" algn="l" defTabSz="4388900" rtl="0" eaLnBrk="1" latinLnBrk="0" hangingPunct="1">
              <a:spcBef>
                <a:spcPct val="20000"/>
              </a:spcBef>
              <a:buFont typeface="Arial" pitchFamily="34" charset="0"/>
              <a:buChar char="–"/>
              <a:defRPr sz="13500" kern="1200">
                <a:solidFill>
                  <a:schemeClr val="tx1"/>
                </a:solidFill>
                <a:latin typeface="+mn-lt"/>
                <a:ea typeface="+mn-ea"/>
                <a:cs typeface="+mn-cs"/>
              </a:defRPr>
            </a:lvl2pPr>
            <a:lvl3pPr marL="5486126" indent="-1097226" algn="l" defTabSz="4388900" rtl="0" eaLnBrk="1" latinLnBrk="0" hangingPunct="1">
              <a:spcBef>
                <a:spcPct val="20000"/>
              </a:spcBef>
              <a:buFont typeface="Arial" pitchFamily="34" charset="0"/>
              <a:buChar char="•"/>
              <a:defRPr sz="11600" kern="1200">
                <a:solidFill>
                  <a:schemeClr val="tx1"/>
                </a:solidFill>
                <a:latin typeface="+mn-lt"/>
                <a:ea typeface="+mn-ea"/>
                <a:cs typeface="+mn-cs"/>
              </a:defRPr>
            </a:lvl3pPr>
            <a:lvl4pPr marL="76805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4pPr>
            <a:lvl5pPr marL="98750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5pPr>
            <a:lvl6pPr marL="120694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6pPr>
            <a:lvl7pPr marL="14263926"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7pPr>
            <a:lvl8pPr marL="1645837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8pPr>
            <a:lvl9pPr marL="18652827" indent="-1097226" algn="l" defTabSz="4388900" rtl="0" eaLnBrk="1" latinLnBrk="0" hangingPunct="1">
              <a:spcBef>
                <a:spcPct val="20000"/>
              </a:spcBef>
              <a:buFont typeface="Arial" pitchFamily="34" charset="0"/>
              <a:buChar char="•"/>
              <a:defRPr sz="9600" kern="1200">
                <a:solidFill>
                  <a:schemeClr val="tx1"/>
                </a:solidFill>
                <a:latin typeface="+mn-lt"/>
                <a:ea typeface="+mn-ea"/>
                <a:cs typeface="+mn-cs"/>
              </a:defRPr>
            </a:lvl9pPr>
          </a:lstStyle>
          <a:p>
            <a:pPr marL="1645810" indent="-1645810" defTabSz="4388825">
              <a:defRPr/>
            </a:pPr>
            <a:r>
              <a:rPr lang="en-US" dirty="0">
                <a:solidFill>
                  <a:schemeClr val="bg1"/>
                </a:solidFill>
                <a:latin typeface="Times New Roman" panose="02020603050405020304" pitchFamily="18" charset="0"/>
                <a:cs typeface="Times New Roman" panose="02020603050405020304" pitchFamily="18" charset="0"/>
              </a:rPr>
              <a:t>IMPLEMENTATION DATA</a:t>
            </a:r>
          </a:p>
        </p:txBody>
      </p:sp>
      <p:pic>
        <p:nvPicPr>
          <p:cNvPr id="55" name="Picture 54">
            <a:extLst>
              <a:ext uri="{FF2B5EF4-FFF2-40B4-BE49-F238E27FC236}">
                <a16:creationId xmlns:a16="http://schemas.microsoft.com/office/drawing/2014/main" id="{275AFF21-5E73-BEC7-15E6-F83FC37CF99F}"/>
              </a:ext>
            </a:extLst>
          </p:cNvPr>
          <p:cNvPicPr>
            <a:picLocks noChangeAspect="1"/>
          </p:cNvPicPr>
          <p:nvPr/>
        </p:nvPicPr>
        <p:blipFill>
          <a:blip r:embed="rId18"/>
          <a:stretch>
            <a:fillRect/>
          </a:stretch>
        </p:blipFill>
        <p:spPr>
          <a:xfrm>
            <a:off x="11351157" y="37181490"/>
            <a:ext cx="5187951" cy="6608717"/>
          </a:xfrm>
          <a:prstGeom prst="rect">
            <a:avLst/>
          </a:prstGeom>
        </p:spPr>
      </p:pic>
      <p:pic>
        <p:nvPicPr>
          <p:cNvPr id="57" name="Picture 56">
            <a:extLst>
              <a:ext uri="{FF2B5EF4-FFF2-40B4-BE49-F238E27FC236}">
                <a16:creationId xmlns:a16="http://schemas.microsoft.com/office/drawing/2014/main" id="{27CD529A-1F16-1732-3C4F-3CEC2C33BCD5}"/>
              </a:ext>
            </a:extLst>
          </p:cNvPr>
          <p:cNvPicPr>
            <a:picLocks noChangeAspect="1"/>
          </p:cNvPicPr>
          <p:nvPr/>
        </p:nvPicPr>
        <p:blipFill>
          <a:blip r:embed="rId19"/>
          <a:stretch>
            <a:fillRect/>
          </a:stretch>
        </p:blipFill>
        <p:spPr>
          <a:xfrm>
            <a:off x="16602668" y="39655113"/>
            <a:ext cx="4862871" cy="3832675"/>
          </a:xfrm>
          <a:prstGeom prst="rect">
            <a:avLst/>
          </a:prstGeom>
        </p:spPr>
      </p:pic>
      <p:sp>
        <p:nvSpPr>
          <p:cNvPr id="58" name="TextBox 57">
            <a:extLst>
              <a:ext uri="{FF2B5EF4-FFF2-40B4-BE49-F238E27FC236}">
                <a16:creationId xmlns:a16="http://schemas.microsoft.com/office/drawing/2014/main" id="{7D3CB1BD-5044-DC6B-A4C8-1DBED0AEDAD8}"/>
              </a:ext>
            </a:extLst>
          </p:cNvPr>
          <p:cNvSpPr txBox="1"/>
          <p:nvPr/>
        </p:nvSpPr>
        <p:spPr>
          <a:xfrm>
            <a:off x="22312372" y="40072823"/>
            <a:ext cx="10289122" cy="2769989"/>
          </a:xfrm>
          <a:prstGeom prst="rect">
            <a:avLst/>
          </a:prstGeom>
          <a:noFill/>
        </p:spPr>
        <p:txBody>
          <a:bodyPr wrap="square" rtlCol="0">
            <a:spAutoFit/>
          </a:bodyPr>
          <a:lstStyle/>
          <a:p>
            <a:r>
              <a:rPr lang="en-US" sz="2600" b="1" dirty="0">
                <a:solidFill>
                  <a:schemeClr val="accent1">
                    <a:lumMod val="75000"/>
                  </a:schemeClr>
                </a:solidFill>
                <a:latin typeface="Times New Roman" panose="02020603050405020304" pitchFamily="18" charset="0"/>
                <a:cs typeface="Times New Roman" panose="02020603050405020304" pitchFamily="18" charset="0"/>
              </a:rPr>
              <a:t>Figure 6. </a:t>
            </a:r>
            <a:r>
              <a:rPr lang="en-US" sz="2600" dirty="0">
                <a:latin typeface="Times New Roman" panose="02020603050405020304" pitchFamily="18" charset="0"/>
                <a:cs typeface="Times New Roman" panose="02020603050405020304" pitchFamily="18" charset="0"/>
              </a:rPr>
              <a:t>To compare LQSM against the cross-sectional approach, cross sections of the data were taken at 2 intervals, 5-7 and 14-16 hours. Estimates for gene deletions in the 2 intervals were obtained after adjusting for temperature, growth, and replicate. Conflicting rankings were obtained using the earlier vs. later estimates, especially for the low-activity gene deletions (Model III).</a:t>
            </a:r>
          </a:p>
          <a:p>
            <a:endParaRPr lang="en-US" dirty="0"/>
          </a:p>
        </p:txBody>
      </p:sp>
      <p:sp>
        <p:nvSpPr>
          <p:cNvPr id="151" name="TextBox 150">
            <a:extLst>
              <a:ext uri="{FF2B5EF4-FFF2-40B4-BE49-F238E27FC236}">
                <a16:creationId xmlns:a16="http://schemas.microsoft.com/office/drawing/2014/main" id="{B8141F5F-3DD8-284F-9C3D-17FD7C2B7578}"/>
              </a:ext>
            </a:extLst>
          </p:cNvPr>
          <p:cNvSpPr txBox="1"/>
          <p:nvPr/>
        </p:nvSpPr>
        <p:spPr>
          <a:xfrm>
            <a:off x="166499" y="18454701"/>
            <a:ext cx="8329874" cy="461665"/>
          </a:xfrm>
          <a:prstGeom prst="rect">
            <a:avLst/>
          </a:prstGeom>
          <a:solidFill>
            <a:schemeClr val="bg1"/>
          </a:solidFill>
          <a:ln>
            <a:noFill/>
          </a:ln>
        </p:spPr>
        <p:txBody>
          <a:bodyPr wrap="square" rtlCol="0">
            <a:spAutoFit/>
          </a:bodyPr>
          <a:lstStyle/>
          <a:p>
            <a:pPr defTabSz="4388825"/>
            <a:r>
              <a:rPr lang="en-US" sz="2400" dirty="0">
                <a:solidFill>
                  <a:schemeClr val="accent1">
                    <a:lumMod val="75000"/>
                  </a:schemeClr>
                </a:solidFill>
                <a:latin typeface="Times New Roman" panose="02020603050405020304" pitchFamily="18" charset="0"/>
                <a:cs typeface="Times New Roman" panose="02020603050405020304" pitchFamily="18" charset="0"/>
              </a:rPr>
              <a:t>Quorum sensing pathway proposed for </a:t>
            </a:r>
            <a:r>
              <a:rPr lang="en-US" sz="2400" i="1" dirty="0">
                <a:solidFill>
                  <a:schemeClr val="accent1">
                    <a:lumMod val="75000"/>
                  </a:schemeClr>
                </a:solidFill>
                <a:latin typeface="Times New Roman" panose="02020603050405020304" pitchFamily="18" charset="0"/>
                <a:cs typeface="Times New Roman" panose="02020603050405020304" pitchFamily="18" charset="0"/>
              </a:rPr>
              <a:t>P. aeruginosa</a:t>
            </a:r>
            <a:endParaRPr lang="en-US" sz="2400" dirty="0">
              <a:solidFill>
                <a:schemeClr val="accent1">
                  <a:lumMod val="75000"/>
                </a:schemeClr>
              </a:solidFill>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FA2AD9B4-B283-EB59-F3E2-68D1ADA96AF3}"/>
              </a:ext>
            </a:extLst>
          </p:cNvPr>
          <p:cNvSpPr/>
          <p:nvPr/>
        </p:nvSpPr>
        <p:spPr>
          <a:xfrm>
            <a:off x="25433360" y="21138680"/>
            <a:ext cx="2385589" cy="338554"/>
          </a:xfrm>
          <a:prstGeom prst="rect">
            <a:avLst/>
          </a:prstGeom>
          <a:solidFill>
            <a:schemeClr val="bg1"/>
          </a:solidFill>
        </p:spPr>
        <p:txBody>
          <a:bodyPr wrap="none">
            <a:spAutoFit/>
          </a:bodyPr>
          <a:lstStyle/>
          <a:p>
            <a:r>
              <a:rPr lang="en-US" sz="1600" b="1" dirty="0">
                <a:latin typeface="Arial" panose="020B0604020202020204" pitchFamily="34" charset="0"/>
                <a:cs typeface="Arial" panose="020B0604020202020204" pitchFamily="34" charset="0"/>
              </a:rPr>
              <a:t>Concentration = 10 µM</a:t>
            </a:r>
          </a:p>
        </p:txBody>
      </p:sp>
      <p:sp>
        <p:nvSpPr>
          <p:cNvPr id="113" name="Rectangle 112">
            <a:extLst>
              <a:ext uri="{FF2B5EF4-FFF2-40B4-BE49-F238E27FC236}">
                <a16:creationId xmlns:a16="http://schemas.microsoft.com/office/drawing/2014/main" id="{DF627EF7-4C07-0A7B-2548-7F5F17C2457A}"/>
              </a:ext>
            </a:extLst>
          </p:cNvPr>
          <p:cNvSpPr/>
          <p:nvPr/>
        </p:nvSpPr>
        <p:spPr>
          <a:xfrm>
            <a:off x="29796395" y="21129297"/>
            <a:ext cx="2385589" cy="338554"/>
          </a:xfrm>
          <a:prstGeom prst="rect">
            <a:avLst/>
          </a:prstGeom>
          <a:solidFill>
            <a:schemeClr val="bg1"/>
          </a:solidFill>
        </p:spPr>
        <p:txBody>
          <a:bodyPr wrap="none">
            <a:spAutoFit/>
          </a:bodyPr>
          <a:lstStyle/>
          <a:p>
            <a:r>
              <a:rPr lang="en-US" sz="1600" b="1" dirty="0">
                <a:latin typeface="Arial" panose="020B0604020202020204" pitchFamily="34" charset="0"/>
                <a:cs typeface="Arial" panose="020B0604020202020204" pitchFamily="34" charset="0"/>
              </a:rPr>
              <a:t>Concentration = 20 µM</a:t>
            </a:r>
          </a:p>
        </p:txBody>
      </p:sp>
      <p:sp>
        <p:nvSpPr>
          <p:cNvPr id="114" name="Rectangle 113">
            <a:extLst>
              <a:ext uri="{FF2B5EF4-FFF2-40B4-BE49-F238E27FC236}">
                <a16:creationId xmlns:a16="http://schemas.microsoft.com/office/drawing/2014/main" id="{8A92372A-6C18-CB32-0B8F-33D190C4B624}"/>
              </a:ext>
            </a:extLst>
          </p:cNvPr>
          <p:cNvSpPr/>
          <p:nvPr/>
        </p:nvSpPr>
        <p:spPr>
          <a:xfrm>
            <a:off x="29574127" y="24727825"/>
            <a:ext cx="2959465" cy="338554"/>
          </a:xfrm>
          <a:prstGeom prst="rect">
            <a:avLst/>
          </a:prstGeom>
          <a:solidFill>
            <a:schemeClr val="bg1"/>
          </a:solidFill>
        </p:spPr>
        <p:txBody>
          <a:bodyPr wrap="none">
            <a:spAutoFit/>
          </a:bodyPr>
          <a:lstStyle/>
          <a:p>
            <a:r>
              <a:rPr lang="en-US" sz="1600" b="1" dirty="0">
                <a:latin typeface="Arial" panose="020B0604020202020204" pitchFamily="34" charset="0"/>
                <a:cs typeface="Arial" panose="020B0604020202020204" pitchFamily="34" charset="0"/>
              </a:rPr>
              <a:t>Model-adjusted Illumination</a:t>
            </a:r>
          </a:p>
        </p:txBody>
      </p:sp>
      <p:sp>
        <p:nvSpPr>
          <p:cNvPr id="115" name="Rectangle 114">
            <a:extLst>
              <a:ext uri="{FF2B5EF4-FFF2-40B4-BE49-F238E27FC236}">
                <a16:creationId xmlns:a16="http://schemas.microsoft.com/office/drawing/2014/main" id="{580E07A9-2E26-1E0E-C33A-DBB1C289A014}"/>
              </a:ext>
            </a:extLst>
          </p:cNvPr>
          <p:cNvSpPr/>
          <p:nvPr/>
        </p:nvSpPr>
        <p:spPr>
          <a:xfrm>
            <a:off x="25404505" y="24716817"/>
            <a:ext cx="2385589" cy="338554"/>
          </a:xfrm>
          <a:prstGeom prst="rect">
            <a:avLst/>
          </a:prstGeom>
          <a:solidFill>
            <a:schemeClr val="bg1"/>
          </a:solidFill>
        </p:spPr>
        <p:txBody>
          <a:bodyPr wrap="none">
            <a:spAutoFit/>
          </a:bodyPr>
          <a:lstStyle/>
          <a:p>
            <a:r>
              <a:rPr lang="en-US" sz="1600" b="1" dirty="0">
                <a:latin typeface="Arial" panose="020B0604020202020204" pitchFamily="34" charset="0"/>
                <a:cs typeface="Arial" panose="020B0604020202020204" pitchFamily="34" charset="0"/>
              </a:rPr>
              <a:t>Concentration = 50 µM</a:t>
            </a:r>
          </a:p>
        </p:txBody>
      </p:sp>
      <p:sp>
        <p:nvSpPr>
          <p:cNvPr id="117" name="Rectangle 116">
            <a:extLst>
              <a:ext uri="{FF2B5EF4-FFF2-40B4-BE49-F238E27FC236}">
                <a16:creationId xmlns:a16="http://schemas.microsoft.com/office/drawing/2014/main" id="{ECA61D51-9910-BFC7-57DC-29D916E218F9}"/>
              </a:ext>
            </a:extLst>
          </p:cNvPr>
          <p:cNvSpPr/>
          <p:nvPr/>
        </p:nvSpPr>
        <p:spPr>
          <a:xfrm>
            <a:off x="20825024" y="22601766"/>
            <a:ext cx="3310906" cy="338554"/>
          </a:xfrm>
          <a:prstGeom prst="rect">
            <a:avLst/>
          </a:prstGeom>
          <a:solidFill>
            <a:schemeClr val="bg1"/>
          </a:solidFill>
        </p:spPr>
        <p:txBody>
          <a:bodyPr wrap="none">
            <a:spAutoFit/>
          </a:bodyPr>
          <a:lstStyle/>
          <a:p>
            <a:pPr algn="ctr"/>
            <a:r>
              <a:rPr lang="en-US" sz="1600" b="1" dirty="0">
                <a:latin typeface="Arial" panose="020B0604020202020204" pitchFamily="34" charset="0"/>
                <a:cs typeface="Arial" panose="020B0604020202020204" pitchFamily="34" charset="0"/>
              </a:rPr>
              <a:t>Absorbance: All Concentrations</a:t>
            </a:r>
          </a:p>
        </p:txBody>
      </p:sp>
      <p:sp>
        <p:nvSpPr>
          <p:cNvPr id="118" name="Rectangle 117">
            <a:extLst>
              <a:ext uri="{FF2B5EF4-FFF2-40B4-BE49-F238E27FC236}">
                <a16:creationId xmlns:a16="http://schemas.microsoft.com/office/drawing/2014/main" id="{BF7A6D79-7FD5-9C30-FAAD-9422C536B34F}"/>
              </a:ext>
            </a:extLst>
          </p:cNvPr>
          <p:cNvSpPr/>
          <p:nvPr/>
        </p:nvSpPr>
        <p:spPr>
          <a:xfrm>
            <a:off x="4951507" y="43004077"/>
            <a:ext cx="2154757" cy="461665"/>
          </a:xfrm>
          <a:prstGeom prst="rect">
            <a:avLst/>
          </a:prstGeom>
          <a:solidFill>
            <a:schemeClr val="bg1"/>
          </a:solidFill>
        </p:spPr>
        <p:txBody>
          <a:bodyPr wrap="none">
            <a:spAutoFit/>
          </a:bodyPr>
          <a:lstStyle/>
          <a:p>
            <a:r>
              <a:rPr lang="en-US" sz="2400" dirty="0">
                <a:latin typeface="Arial" panose="020B0604020202020204" pitchFamily="34" charset="0"/>
                <a:cs typeface="Arial" panose="020B0604020202020204" pitchFamily="34" charset="0"/>
              </a:rPr>
              <a:t>Gene Deletion</a:t>
            </a:r>
          </a:p>
        </p:txBody>
      </p:sp>
      <p:sp>
        <p:nvSpPr>
          <p:cNvPr id="119" name="Rectangle 118">
            <a:extLst>
              <a:ext uri="{FF2B5EF4-FFF2-40B4-BE49-F238E27FC236}">
                <a16:creationId xmlns:a16="http://schemas.microsoft.com/office/drawing/2014/main" id="{C945B61C-BFAB-BA8A-ED12-28B15FBC32AD}"/>
              </a:ext>
            </a:extLst>
          </p:cNvPr>
          <p:cNvSpPr/>
          <p:nvPr/>
        </p:nvSpPr>
        <p:spPr>
          <a:xfrm rot="16200000">
            <a:off x="-573799" y="40615572"/>
            <a:ext cx="1744388" cy="461665"/>
          </a:xfrm>
          <a:prstGeom prst="rect">
            <a:avLst/>
          </a:prstGeom>
          <a:solidFill>
            <a:schemeClr val="bg1"/>
          </a:solidFill>
        </p:spPr>
        <p:txBody>
          <a:bodyPr wrap="none">
            <a:spAutoFit/>
          </a:bodyPr>
          <a:lstStyle/>
          <a:p>
            <a:r>
              <a:rPr lang="en-US" sz="2400" dirty="0">
                <a:latin typeface="Arial" panose="020B0604020202020204" pitchFamily="34" charset="0"/>
                <a:cs typeface="Arial" panose="020B0604020202020204" pitchFamily="34" charset="0"/>
              </a:rPr>
              <a:t>Illumination</a:t>
            </a:r>
          </a:p>
        </p:txBody>
      </p:sp>
      <p:sp>
        <p:nvSpPr>
          <p:cNvPr id="9" name="TextBox 8">
            <a:extLst>
              <a:ext uri="{FF2B5EF4-FFF2-40B4-BE49-F238E27FC236}">
                <a16:creationId xmlns:a16="http://schemas.microsoft.com/office/drawing/2014/main" id="{4571A29E-DED6-0C74-6B1C-BF3AC518955B}"/>
              </a:ext>
            </a:extLst>
          </p:cNvPr>
          <p:cNvSpPr txBox="1"/>
          <p:nvPr/>
        </p:nvSpPr>
        <p:spPr>
          <a:xfrm>
            <a:off x="33856864" y="5775161"/>
            <a:ext cx="9666429" cy="492443"/>
          </a:xfrm>
          <a:prstGeom prst="rect">
            <a:avLst/>
          </a:prstGeom>
          <a:noFill/>
        </p:spPr>
        <p:txBody>
          <a:bodyPr wrap="none" rtlCol="0">
            <a:spAutoFit/>
          </a:bodyPr>
          <a:lstStyle/>
          <a:p>
            <a:r>
              <a:rPr lang="en-US" sz="2600" dirty="0">
                <a:latin typeface="Times New Roman" panose="02020603050405020304" pitchFamily="18" charset="0"/>
                <a:cs typeface="Times New Roman" panose="02020603050405020304" pitchFamily="18" charset="0"/>
              </a:rPr>
              <a:t>Statistical models used for validation and implementation experiments.</a:t>
            </a:r>
            <a:endParaRPr lang="en-US" sz="2600" dirty="0"/>
          </a:p>
        </p:txBody>
      </p:sp>
      <p:sp>
        <p:nvSpPr>
          <p:cNvPr id="122" name="TextBox 121">
            <a:extLst>
              <a:ext uri="{FF2B5EF4-FFF2-40B4-BE49-F238E27FC236}">
                <a16:creationId xmlns:a16="http://schemas.microsoft.com/office/drawing/2014/main" id="{FE6708D1-F079-6E35-F9F1-D7953703D86B}"/>
              </a:ext>
            </a:extLst>
          </p:cNvPr>
          <p:cNvSpPr txBox="1"/>
          <p:nvPr/>
        </p:nvSpPr>
        <p:spPr>
          <a:xfrm>
            <a:off x="33269558" y="11651411"/>
            <a:ext cx="10134600" cy="892552"/>
          </a:xfrm>
          <a:prstGeom prst="rect">
            <a:avLst/>
          </a:prstGeom>
          <a:noFill/>
        </p:spPr>
        <p:txBody>
          <a:bodyPr wrap="square" rtlCol="0">
            <a:spAutoFit/>
          </a:bodyPr>
          <a:lstStyle/>
          <a:p>
            <a:r>
              <a:rPr lang="en-US" sz="2600" b="1" dirty="0">
                <a:latin typeface="Times New Roman" panose="02020603050405020304" pitchFamily="18" charset="0"/>
                <a:cs typeface="Times New Roman" panose="02020603050405020304" pitchFamily="18" charset="0"/>
              </a:rPr>
              <a:t>Covariates included</a:t>
            </a:r>
            <a:r>
              <a:rPr lang="en-US" sz="2600" dirty="0">
                <a:latin typeface="Times New Roman" panose="02020603050405020304" pitchFamily="18" charset="0"/>
                <a:cs typeface="Times New Roman" panose="02020603050405020304" pitchFamily="18" charset="0"/>
              </a:rPr>
              <a:t>: concentration, gene deletion, replicate, bacterial growth (</a:t>
            </a:r>
            <a:r>
              <a:rPr lang="en-US" sz="2600" b="1" dirty="0">
                <a:latin typeface="Times New Roman" panose="02020603050405020304" pitchFamily="18" charset="0"/>
                <a:cs typeface="Times New Roman" panose="02020603050405020304" pitchFamily="18" charset="0"/>
              </a:rPr>
              <a:t>OD</a:t>
            </a:r>
            <a:r>
              <a:rPr lang="en-US" sz="2600" dirty="0">
                <a:latin typeface="Times New Roman" panose="02020603050405020304" pitchFamily="18" charset="0"/>
                <a:cs typeface="Times New Roman" panose="02020603050405020304" pitchFamily="18" charset="0"/>
              </a:rPr>
              <a:t>), temperature, and time. </a:t>
            </a:r>
          </a:p>
        </p:txBody>
      </p:sp>
      <p:pic>
        <p:nvPicPr>
          <p:cNvPr id="13" name="Picture 12">
            <a:extLst>
              <a:ext uri="{FF2B5EF4-FFF2-40B4-BE49-F238E27FC236}">
                <a16:creationId xmlns:a16="http://schemas.microsoft.com/office/drawing/2014/main" id="{306F6D25-B36C-78DC-FC7D-F22A201B74BF}"/>
              </a:ext>
            </a:extLst>
          </p:cNvPr>
          <p:cNvPicPr>
            <a:picLocks noChangeAspect="1"/>
          </p:cNvPicPr>
          <p:nvPr/>
        </p:nvPicPr>
        <p:blipFill>
          <a:blip r:embed="rId20"/>
          <a:stretch>
            <a:fillRect/>
          </a:stretch>
        </p:blipFill>
        <p:spPr>
          <a:xfrm>
            <a:off x="33290062" y="12925620"/>
            <a:ext cx="10547351" cy="4498780"/>
          </a:xfrm>
          <a:prstGeom prst="rect">
            <a:avLst/>
          </a:prstGeom>
        </p:spPr>
      </p:pic>
      <p:pic>
        <p:nvPicPr>
          <p:cNvPr id="17" name="Picture 16">
            <a:extLst>
              <a:ext uri="{FF2B5EF4-FFF2-40B4-BE49-F238E27FC236}">
                <a16:creationId xmlns:a16="http://schemas.microsoft.com/office/drawing/2014/main" id="{E619FBE7-E4FF-FD87-F8CA-DF8AF143D0F8}"/>
              </a:ext>
            </a:extLst>
          </p:cNvPr>
          <p:cNvPicPr>
            <a:picLocks noChangeAspect="1"/>
          </p:cNvPicPr>
          <p:nvPr/>
        </p:nvPicPr>
        <p:blipFill>
          <a:blip r:embed="rId21"/>
          <a:stretch>
            <a:fillRect/>
          </a:stretch>
        </p:blipFill>
        <p:spPr>
          <a:xfrm>
            <a:off x="33223047" y="6197600"/>
            <a:ext cx="10535179" cy="5461000"/>
          </a:xfrm>
          <a:prstGeom prst="rect">
            <a:avLst/>
          </a:prstGeom>
        </p:spPr>
      </p:pic>
      <p:sp>
        <p:nvSpPr>
          <p:cNvPr id="18" name="TextBox 17">
            <a:extLst>
              <a:ext uri="{FF2B5EF4-FFF2-40B4-BE49-F238E27FC236}">
                <a16:creationId xmlns:a16="http://schemas.microsoft.com/office/drawing/2014/main" id="{A2E5D000-1805-DF61-BADD-2F4A4B7D8C08}"/>
              </a:ext>
            </a:extLst>
          </p:cNvPr>
          <p:cNvSpPr txBox="1"/>
          <p:nvPr/>
        </p:nvSpPr>
        <p:spPr>
          <a:xfrm>
            <a:off x="38806251" y="43521868"/>
            <a:ext cx="5077031" cy="369332"/>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lang="en-US" dirty="0">
                <a:latin typeface="Times New Roman" panose="02020603050405020304" pitchFamily="18" charset="0"/>
                <a:cs typeface="Times New Roman" panose="02020603050405020304" pitchFamily="18" charset="0"/>
              </a:rPr>
              <a:t>All images and figures were generated by the author </a:t>
            </a:r>
          </a:p>
        </p:txBody>
      </p:sp>
    </p:spTree>
    <p:extLst>
      <p:ext uri="{BB962C8B-B14F-4D97-AF65-F5344CB8AC3E}">
        <p14:creationId xmlns:p14="http://schemas.microsoft.com/office/powerpoint/2010/main" val="2250400083"/>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3157</TotalTime>
  <Words>1351</Words>
  <Application>Microsoft Macintosh PowerPoint</Application>
  <PresentationFormat>Custom</PresentationFormat>
  <Paragraphs>92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Courier New</vt:lpstr>
      <vt:lpstr>Times New Roman</vt:lpstr>
      <vt:lpstr>Trebuchet MS</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Maryam Abdel-Azim</dc:creator>
  <cp:lastModifiedBy>Maryam Abdel-Azim</cp:lastModifiedBy>
  <cp:revision>35</cp:revision>
  <cp:lastPrinted>2022-04-04T02:21:45Z</cp:lastPrinted>
  <dcterms:created xsi:type="dcterms:W3CDTF">2022-04-03T21:11:33Z</dcterms:created>
  <dcterms:modified xsi:type="dcterms:W3CDTF">2022-04-28T07:01:04Z</dcterms:modified>
</cp:coreProperties>
</file>

<file path=docProps/thumbnail.jpeg>
</file>